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631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E030F-0EB1-4E88-8D25-D84906E197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0DD92E-5BF0-4FB0-9654-57F7CD054898}">
      <dgm:prSet phldrT="[Text]" custT="1"/>
      <dgm:spPr/>
      <dgm:t>
        <a:bodyPr/>
        <a:lstStyle/>
        <a:p>
          <a:r>
            <a:rPr lang="en-US" sz="2800" b="1" dirty="0" smtClean="0">
              <a:latin typeface="Arial Black" pitchFamily="34" charset="0"/>
            </a:rPr>
            <a:t>Types</a:t>
          </a:r>
          <a:endParaRPr lang="en-US" sz="2800" b="1" dirty="0">
            <a:latin typeface="Arial Black" pitchFamily="34" charset="0"/>
          </a:endParaRPr>
        </a:p>
      </dgm:t>
    </dgm:pt>
    <dgm:pt modelId="{856E4716-BF96-4160-972A-3560AC0DA9B4}" type="parTrans" cxnId="{5C64A8DF-AA2F-4770-9C37-DB2570F8E683}">
      <dgm:prSet/>
      <dgm:spPr/>
      <dgm:t>
        <a:bodyPr/>
        <a:lstStyle/>
        <a:p>
          <a:endParaRPr lang="en-US"/>
        </a:p>
      </dgm:t>
    </dgm:pt>
    <dgm:pt modelId="{B5411C49-B174-434A-8838-64CE59FB89DB}" type="sibTrans" cxnId="{5C64A8DF-AA2F-4770-9C37-DB2570F8E683}">
      <dgm:prSet/>
      <dgm:spPr/>
      <dgm:t>
        <a:bodyPr/>
        <a:lstStyle/>
        <a:p>
          <a:endParaRPr lang="en-US"/>
        </a:p>
      </dgm:t>
    </dgm:pt>
    <dgm:pt modelId="{F6DADDAF-8721-413E-BB48-A0C48E25B78C}">
      <dgm:prSet phldrT="[Text]" custT="1"/>
      <dgm:spPr/>
      <dgm:t>
        <a:bodyPr/>
        <a:lstStyle/>
        <a:p>
          <a:r>
            <a:rPr lang="en-US" sz="2400" b="1" dirty="0" smtClean="0">
              <a:latin typeface="Aparajita" pitchFamily="34" charset="0"/>
              <a:cs typeface="Aparajita" pitchFamily="34" charset="0"/>
            </a:rPr>
            <a:t>On the basis of weak intensity</a:t>
          </a:r>
          <a:endParaRPr lang="en-US" sz="2400" b="1" dirty="0">
            <a:latin typeface="Aparajita" pitchFamily="34" charset="0"/>
            <a:cs typeface="Aparajita" pitchFamily="34" charset="0"/>
          </a:endParaRPr>
        </a:p>
      </dgm:t>
    </dgm:pt>
    <dgm:pt modelId="{85FE1442-E09B-4A3B-973B-C7DD263027B0}" type="parTrans" cxnId="{71C16F97-4532-4CE1-8D58-206512F6F911}">
      <dgm:prSet/>
      <dgm:spPr/>
      <dgm:t>
        <a:bodyPr/>
        <a:lstStyle/>
        <a:p>
          <a:endParaRPr lang="en-US"/>
        </a:p>
      </dgm:t>
    </dgm:pt>
    <dgm:pt modelId="{ADF32485-49A2-4275-A6E7-31C8A0A56525}" type="sibTrans" cxnId="{71C16F97-4532-4CE1-8D58-206512F6F911}">
      <dgm:prSet/>
      <dgm:spPr/>
      <dgm:t>
        <a:bodyPr/>
        <a:lstStyle/>
        <a:p>
          <a:endParaRPr lang="en-US"/>
        </a:p>
      </dgm:t>
    </dgm:pt>
    <dgm:pt modelId="{B8B8A379-1556-44FA-8F50-647A7BB6BC1F}">
      <dgm:prSet phldrT="[Text]"/>
      <dgm:spPr/>
      <dgm:t>
        <a:bodyPr/>
        <a:lstStyle/>
        <a:p>
          <a:r>
            <a:rPr lang="en-US" b="1" dirty="0" smtClean="0">
              <a:latin typeface="Aparajita" pitchFamily="34" charset="0"/>
              <a:cs typeface="Aparajita" pitchFamily="34" charset="0"/>
            </a:rPr>
            <a:t>Tropical disturbance</a:t>
          </a:r>
          <a:endParaRPr lang="en-US" b="1" dirty="0">
            <a:latin typeface="Aparajita" pitchFamily="34" charset="0"/>
            <a:cs typeface="Aparajita" pitchFamily="34" charset="0"/>
          </a:endParaRPr>
        </a:p>
      </dgm:t>
    </dgm:pt>
    <dgm:pt modelId="{ABCE741F-15CC-43F4-9E6E-F2A6495A3738}" type="parTrans" cxnId="{722660C1-833A-4ADE-B5A6-16EE6D2FC921}">
      <dgm:prSet/>
      <dgm:spPr/>
      <dgm:t>
        <a:bodyPr/>
        <a:lstStyle/>
        <a:p>
          <a:endParaRPr lang="en-US"/>
        </a:p>
      </dgm:t>
    </dgm:pt>
    <dgm:pt modelId="{6EBBA104-3FBF-4918-8E52-A0E340E9172F}" type="sibTrans" cxnId="{722660C1-833A-4ADE-B5A6-16EE6D2FC921}">
      <dgm:prSet/>
      <dgm:spPr/>
      <dgm:t>
        <a:bodyPr/>
        <a:lstStyle/>
        <a:p>
          <a:endParaRPr lang="en-US"/>
        </a:p>
      </dgm:t>
    </dgm:pt>
    <dgm:pt modelId="{D14ED171-1EB6-4344-B7ED-88D9AF3D28A0}">
      <dgm:prSet phldrT="[Text]"/>
      <dgm:spPr/>
      <dgm:t>
        <a:bodyPr/>
        <a:lstStyle/>
        <a:p>
          <a:r>
            <a:rPr lang="en-US" b="1" dirty="0" smtClean="0">
              <a:latin typeface="Aparajita" pitchFamily="34" charset="0"/>
              <a:cs typeface="Aparajita" pitchFamily="34" charset="0"/>
            </a:rPr>
            <a:t>Tropical Depression</a:t>
          </a:r>
          <a:endParaRPr lang="en-US" b="1" dirty="0">
            <a:latin typeface="Aparajita" pitchFamily="34" charset="0"/>
            <a:cs typeface="Aparajita" pitchFamily="34" charset="0"/>
          </a:endParaRPr>
        </a:p>
      </dgm:t>
    </dgm:pt>
    <dgm:pt modelId="{9E98D113-CB83-47F1-BFD3-9109B85AE629}" type="parTrans" cxnId="{893D6BF8-D55A-4E10-AA08-3DD41CDD0614}">
      <dgm:prSet/>
      <dgm:spPr/>
      <dgm:t>
        <a:bodyPr/>
        <a:lstStyle/>
        <a:p>
          <a:endParaRPr lang="en-US"/>
        </a:p>
      </dgm:t>
    </dgm:pt>
    <dgm:pt modelId="{CE5A7E73-9965-446C-A7FA-375AE57A69C1}" type="sibTrans" cxnId="{893D6BF8-D55A-4E10-AA08-3DD41CDD0614}">
      <dgm:prSet/>
      <dgm:spPr/>
      <dgm:t>
        <a:bodyPr/>
        <a:lstStyle/>
        <a:p>
          <a:endParaRPr lang="en-US"/>
        </a:p>
      </dgm:t>
    </dgm:pt>
    <dgm:pt modelId="{92F7662B-B7DF-4327-A2AB-C465A1A68F6D}">
      <dgm:prSet phldrT="[Text]" custT="1"/>
      <dgm:spPr/>
      <dgm:t>
        <a:bodyPr/>
        <a:lstStyle/>
        <a:p>
          <a:r>
            <a:rPr lang="en-US" sz="2400" b="1" dirty="0" smtClean="0">
              <a:latin typeface="Aparajita" pitchFamily="34" charset="0"/>
              <a:cs typeface="Aparajita" pitchFamily="34" charset="0"/>
            </a:rPr>
            <a:t>On the basis of strong and furious intensity</a:t>
          </a:r>
          <a:endParaRPr lang="en-US" sz="2400" b="1" dirty="0">
            <a:latin typeface="Aparajita" pitchFamily="34" charset="0"/>
            <a:cs typeface="Aparajita" pitchFamily="34" charset="0"/>
          </a:endParaRPr>
        </a:p>
      </dgm:t>
    </dgm:pt>
    <dgm:pt modelId="{4E7FFFB8-5564-48F6-999A-A6947B9893C5}" type="parTrans" cxnId="{59609CAE-A860-48D9-A54E-8B0848166D48}">
      <dgm:prSet/>
      <dgm:spPr/>
      <dgm:t>
        <a:bodyPr/>
        <a:lstStyle/>
        <a:p>
          <a:endParaRPr lang="en-US"/>
        </a:p>
      </dgm:t>
    </dgm:pt>
    <dgm:pt modelId="{7873EAEA-2276-451D-B3C8-4F3E3812B44C}" type="sibTrans" cxnId="{59609CAE-A860-48D9-A54E-8B0848166D48}">
      <dgm:prSet/>
      <dgm:spPr/>
      <dgm:t>
        <a:bodyPr/>
        <a:lstStyle/>
        <a:p>
          <a:endParaRPr lang="en-US"/>
        </a:p>
      </dgm:t>
    </dgm:pt>
    <dgm:pt modelId="{621504B9-189A-479E-B141-FB9361F5967A}">
      <dgm:prSet phldrT="[Text]"/>
      <dgm:spPr/>
      <dgm:t>
        <a:bodyPr/>
        <a:lstStyle/>
        <a:p>
          <a:r>
            <a:rPr lang="en-US" b="1" dirty="0" smtClean="0">
              <a:latin typeface="Aparajita" pitchFamily="34" charset="0"/>
              <a:cs typeface="Aparajita" pitchFamily="34" charset="0"/>
            </a:rPr>
            <a:t>Hurricane and typhoons</a:t>
          </a:r>
          <a:endParaRPr lang="en-US" b="1" dirty="0">
            <a:latin typeface="Aparajita" pitchFamily="34" charset="0"/>
            <a:cs typeface="Aparajita" pitchFamily="34" charset="0"/>
          </a:endParaRPr>
        </a:p>
      </dgm:t>
    </dgm:pt>
    <dgm:pt modelId="{DDC33089-7769-4A22-9A3A-340CC3A915B2}" type="parTrans" cxnId="{8FC26E57-ACE7-4477-847B-F5BE0BCBF83C}">
      <dgm:prSet/>
      <dgm:spPr/>
      <dgm:t>
        <a:bodyPr/>
        <a:lstStyle/>
        <a:p>
          <a:endParaRPr lang="en-US"/>
        </a:p>
      </dgm:t>
    </dgm:pt>
    <dgm:pt modelId="{93354C29-8E7E-48C1-A605-CBD960C4E437}" type="sibTrans" cxnId="{8FC26E57-ACE7-4477-847B-F5BE0BCBF83C}">
      <dgm:prSet/>
      <dgm:spPr/>
      <dgm:t>
        <a:bodyPr/>
        <a:lstStyle/>
        <a:p>
          <a:endParaRPr lang="en-US"/>
        </a:p>
      </dgm:t>
    </dgm:pt>
    <dgm:pt modelId="{B28E9B51-E19E-49FF-B07B-112A590235F5}">
      <dgm:prSet phldrT="[Text]"/>
      <dgm:spPr/>
      <dgm:t>
        <a:bodyPr/>
        <a:lstStyle/>
        <a:p>
          <a:r>
            <a:rPr lang="en-US" b="1" dirty="0" smtClean="0">
              <a:latin typeface="Aparajita" pitchFamily="34" charset="0"/>
              <a:cs typeface="Aparajita" pitchFamily="34" charset="0"/>
            </a:rPr>
            <a:t>Tornadoes</a:t>
          </a:r>
          <a:endParaRPr lang="en-US" b="1" dirty="0">
            <a:latin typeface="Aparajita" pitchFamily="34" charset="0"/>
            <a:cs typeface="Aparajita" pitchFamily="34" charset="0"/>
          </a:endParaRPr>
        </a:p>
      </dgm:t>
    </dgm:pt>
    <dgm:pt modelId="{1A021ABD-5FE4-4DB4-B99A-929D5E430F46}" type="parTrans" cxnId="{6344BC04-0656-4442-96D8-19340391C09A}">
      <dgm:prSet/>
      <dgm:spPr/>
      <dgm:t>
        <a:bodyPr/>
        <a:lstStyle/>
        <a:p>
          <a:endParaRPr lang="en-US"/>
        </a:p>
      </dgm:t>
    </dgm:pt>
    <dgm:pt modelId="{7ECB45D0-BAED-45AD-90C7-3B7B6BF880B1}" type="sibTrans" cxnId="{6344BC04-0656-4442-96D8-19340391C09A}">
      <dgm:prSet/>
      <dgm:spPr/>
      <dgm:t>
        <a:bodyPr/>
        <a:lstStyle/>
        <a:p>
          <a:endParaRPr lang="en-US"/>
        </a:p>
      </dgm:t>
    </dgm:pt>
    <dgm:pt modelId="{2BFB3832-798E-4750-885F-BDBF3E4014D2}" type="pres">
      <dgm:prSet presAssocID="{AF1E030F-0EB1-4E88-8D25-D84906E197D0}" presName="hierChild1" presStyleCnt="0">
        <dgm:presLayoutVars>
          <dgm:chPref val="1"/>
          <dgm:dir/>
          <dgm:animOne val="branch"/>
          <dgm:animLvl val="lvl"/>
          <dgm:resizeHandles/>
        </dgm:presLayoutVars>
      </dgm:prSet>
      <dgm:spPr/>
    </dgm:pt>
    <dgm:pt modelId="{2CB46D27-BE2C-4606-AA77-93BB67220551}" type="pres">
      <dgm:prSet presAssocID="{5C0DD92E-5BF0-4FB0-9654-57F7CD054898}" presName="hierRoot1" presStyleCnt="0"/>
      <dgm:spPr/>
    </dgm:pt>
    <dgm:pt modelId="{6DA1B6E0-ED08-419A-9145-864D4B671FF3}" type="pres">
      <dgm:prSet presAssocID="{5C0DD92E-5BF0-4FB0-9654-57F7CD054898}" presName="composite" presStyleCnt="0"/>
      <dgm:spPr/>
    </dgm:pt>
    <dgm:pt modelId="{BBF28A21-60B1-4D6F-8424-9BF0C2BD27CF}" type="pres">
      <dgm:prSet presAssocID="{5C0DD92E-5BF0-4FB0-9654-57F7CD054898}" presName="background" presStyleLbl="node0" presStyleIdx="0" presStyleCnt="1"/>
      <dgm:spPr/>
    </dgm:pt>
    <dgm:pt modelId="{CA76DABB-1B61-45EB-8A4E-5A4BD8A7A8ED}" type="pres">
      <dgm:prSet presAssocID="{5C0DD92E-5BF0-4FB0-9654-57F7CD054898}" presName="text" presStyleLbl="fgAcc0" presStyleIdx="0" presStyleCnt="1">
        <dgm:presLayoutVars>
          <dgm:chPref val="3"/>
        </dgm:presLayoutVars>
      </dgm:prSet>
      <dgm:spPr/>
    </dgm:pt>
    <dgm:pt modelId="{B9F84BE4-3E87-42F5-8BF9-89F6DCECCA62}" type="pres">
      <dgm:prSet presAssocID="{5C0DD92E-5BF0-4FB0-9654-57F7CD054898}" presName="hierChild2" presStyleCnt="0"/>
      <dgm:spPr/>
    </dgm:pt>
    <dgm:pt modelId="{FDD34CA9-1D05-4A9A-946D-EF2F2081FD58}" type="pres">
      <dgm:prSet presAssocID="{85FE1442-E09B-4A3B-973B-C7DD263027B0}" presName="Name10" presStyleLbl="parChTrans1D2" presStyleIdx="0" presStyleCnt="2"/>
      <dgm:spPr/>
    </dgm:pt>
    <dgm:pt modelId="{7193A400-2E44-4A13-B445-E1CDD872C3D6}" type="pres">
      <dgm:prSet presAssocID="{F6DADDAF-8721-413E-BB48-A0C48E25B78C}" presName="hierRoot2" presStyleCnt="0"/>
      <dgm:spPr/>
    </dgm:pt>
    <dgm:pt modelId="{9CD119C9-3D53-4B51-9D3A-FEAB6F49F678}" type="pres">
      <dgm:prSet presAssocID="{F6DADDAF-8721-413E-BB48-A0C48E25B78C}" presName="composite2" presStyleCnt="0"/>
      <dgm:spPr/>
    </dgm:pt>
    <dgm:pt modelId="{D7DAA960-895C-4F04-A8B0-5553B63E650E}" type="pres">
      <dgm:prSet presAssocID="{F6DADDAF-8721-413E-BB48-A0C48E25B78C}" presName="background2" presStyleLbl="node2" presStyleIdx="0" presStyleCnt="2"/>
      <dgm:spPr/>
    </dgm:pt>
    <dgm:pt modelId="{B02F0253-0FBD-4601-A75A-09278C055AF7}" type="pres">
      <dgm:prSet presAssocID="{F6DADDAF-8721-413E-BB48-A0C48E25B78C}" presName="text2" presStyleLbl="fgAcc2" presStyleIdx="0" presStyleCnt="2" custScaleY="113941">
        <dgm:presLayoutVars>
          <dgm:chPref val="3"/>
        </dgm:presLayoutVars>
      </dgm:prSet>
      <dgm:spPr/>
    </dgm:pt>
    <dgm:pt modelId="{5710B85F-A930-4271-9B25-940CBFD10F02}" type="pres">
      <dgm:prSet presAssocID="{F6DADDAF-8721-413E-BB48-A0C48E25B78C}" presName="hierChild3" presStyleCnt="0"/>
      <dgm:spPr/>
    </dgm:pt>
    <dgm:pt modelId="{82E43F69-88FD-4C77-8448-E1D4054D5B42}" type="pres">
      <dgm:prSet presAssocID="{ABCE741F-15CC-43F4-9E6E-F2A6495A3738}" presName="Name17" presStyleLbl="parChTrans1D3" presStyleIdx="0" presStyleCnt="4"/>
      <dgm:spPr/>
    </dgm:pt>
    <dgm:pt modelId="{90914705-DA95-4275-84B4-61FC19C757FC}" type="pres">
      <dgm:prSet presAssocID="{B8B8A379-1556-44FA-8F50-647A7BB6BC1F}" presName="hierRoot3" presStyleCnt="0"/>
      <dgm:spPr/>
    </dgm:pt>
    <dgm:pt modelId="{7D224E1D-2A8F-489E-9089-30CE691A99F1}" type="pres">
      <dgm:prSet presAssocID="{B8B8A379-1556-44FA-8F50-647A7BB6BC1F}" presName="composite3" presStyleCnt="0"/>
      <dgm:spPr/>
    </dgm:pt>
    <dgm:pt modelId="{03D8520C-4EE4-465E-AAA5-F1FF9009FC5F}" type="pres">
      <dgm:prSet presAssocID="{B8B8A379-1556-44FA-8F50-647A7BB6BC1F}" presName="background3" presStyleLbl="node3" presStyleIdx="0" presStyleCnt="4"/>
      <dgm:spPr/>
    </dgm:pt>
    <dgm:pt modelId="{4A9D295C-1FDB-45F5-BAD5-EC5E94553111}" type="pres">
      <dgm:prSet presAssocID="{B8B8A379-1556-44FA-8F50-647A7BB6BC1F}" presName="text3" presStyleLbl="fgAcc3" presStyleIdx="0" presStyleCnt="4" custScaleY="165996">
        <dgm:presLayoutVars>
          <dgm:chPref val="3"/>
        </dgm:presLayoutVars>
      </dgm:prSet>
      <dgm:spPr/>
      <dgm:t>
        <a:bodyPr/>
        <a:lstStyle/>
        <a:p>
          <a:endParaRPr lang="en-US"/>
        </a:p>
      </dgm:t>
    </dgm:pt>
    <dgm:pt modelId="{5DF38DDF-EDB2-4B98-A880-776CB1F71D33}" type="pres">
      <dgm:prSet presAssocID="{B8B8A379-1556-44FA-8F50-647A7BB6BC1F}" presName="hierChild4" presStyleCnt="0"/>
      <dgm:spPr/>
    </dgm:pt>
    <dgm:pt modelId="{BFA82102-6D28-44C7-BAE1-E28659DA9C37}" type="pres">
      <dgm:prSet presAssocID="{9E98D113-CB83-47F1-BFD3-9109B85AE629}" presName="Name17" presStyleLbl="parChTrans1D3" presStyleIdx="1" presStyleCnt="4"/>
      <dgm:spPr/>
    </dgm:pt>
    <dgm:pt modelId="{4F615912-74F0-45AD-9200-3D3C105BBB56}" type="pres">
      <dgm:prSet presAssocID="{D14ED171-1EB6-4344-B7ED-88D9AF3D28A0}" presName="hierRoot3" presStyleCnt="0"/>
      <dgm:spPr/>
    </dgm:pt>
    <dgm:pt modelId="{8303ED23-AD8B-4C78-8A8D-9AF9330ACA5B}" type="pres">
      <dgm:prSet presAssocID="{D14ED171-1EB6-4344-B7ED-88D9AF3D28A0}" presName="composite3" presStyleCnt="0"/>
      <dgm:spPr/>
    </dgm:pt>
    <dgm:pt modelId="{4844C4C6-CE0D-4373-AC97-1DC5210DDEFD}" type="pres">
      <dgm:prSet presAssocID="{D14ED171-1EB6-4344-B7ED-88D9AF3D28A0}" presName="background3" presStyleLbl="node3" presStyleIdx="1" presStyleCnt="4"/>
      <dgm:spPr/>
    </dgm:pt>
    <dgm:pt modelId="{F7202C38-AA11-4434-8603-7808D422C046}" type="pres">
      <dgm:prSet presAssocID="{D14ED171-1EB6-4344-B7ED-88D9AF3D28A0}" presName="text3" presStyleLbl="fgAcc3" presStyleIdx="1" presStyleCnt="4" custScaleY="167240">
        <dgm:presLayoutVars>
          <dgm:chPref val="3"/>
        </dgm:presLayoutVars>
      </dgm:prSet>
      <dgm:spPr/>
    </dgm:pt>
    <dgm:pt modelId="{D57A63F4-CF79-4407-82BB-335A190B1024}" type="pres">
      <dgm:prSet presAssocID="{D14ED171-1EB6-4344-B7ED-88D9AF3D28A0}" presName="hierChild4" presStyleCnt="0"/>
      <dgm:spPr/>
    </dgm:pt>
    <dgm:pt modelId="{390D8F7F-6B19-4B7A-A1AD-1F5B4543E946}" type="pres">
      <dgm:prSet presAssocID="{4E7FFFB8-5564-48F6-999A-A6947B9893C5}" presName="Name10" presStyleLbl="parChTrans1D2" presStyleIdx="1" presStyleCnt="2"/>
      <dgm:spPr/>
    </dgm:pt>
    <dgm:pt modelId="{BF678EC4-5E25-4B20-927A-06917D55B75E}" type="pres">
      <dgm:prSet presAssocID="{92F7662B-B7DF-4327-A2AB-C465A1A68F6D}" presName="hierRoot2" presStyleCnt="0"/>
      <dgm:spPr/>
    </dgm:pt>
    <dgm:pt modelId="{5202CB90-1FD0-49C1-8765-3E8581B293BD}" type="pres">
      <dgm:prSet presAssocID="{92F7662B-B7DF-4327-A2AB-C465A1A68F6D}" presName="composite2" presStyleCnt="0"/>
      <dgm:spPr/>
    </dgm:pt>
    <dgm:pt modelId="{FADDB7A3-83E7-49D6-84F7-510E4F712FEC}" type="pres">
      <dgm:prSet presAssocID="{92F7662B-B7DF-4327-A2AB-C465A1A68F6D}" presName="background2" presStyleLbl="node2" presStyleIdx="1" presStyleCnt="2"/>
      <dgm:spPr/>
    </dgm:pt>
    <dgm:pt modelId="{D7FE952A-0B40-42C2-A7FC-B2559F15460E}" type="pres">
      <dgm:prSet presAssocID="{92F7662B-B7DF-4327-A2AB-C465A1A68F6D}" presName="text2" presStyleLbl="fgAcc2" presStyleIdx="1" presStyleCnt="2" custScaleY="128156">
        <dgm:presLayoutVars>
          <dgm:chPref val="3"/>
        </dgm:presLayoutVars>
      </dgm:prSet>
      <dgm:spPr/>
      <dgm:t>
        <a:bodyPr/>
        <a:lstStyle/>
        <a:p>
          <a:endParaRPr lang="en-US"/>
        </a:p>
      </dgm:t>
    </dgm:pt>
    <dgm:pt modelId="{39287F74-43B4-44DD-A3F1-6789E1694BCB}" type="pres">
      <dgm:prSet presAssocID="{92F7662B-B7DF-4327-A2AB-C465A1A68F6D}" presName="hierChild3" presStyleCnt="0"/>
      <dgm:spPr/>
    </dgm:pt>
    <dgm:pt modelId="{C3ECDC40-6330-4DF5-B18B-60FAF087C182}" type="pres">
      <dgm:prSet presAssocID="{DDC33089-7769-4A22-9A3A-340CC3A915B2}" presName="Name17" presStyleLbl="parChTrans1D3" presStyleIdx="2" presStyleCnt="4"/>
      <dgm:spPr/>
    </dgm:pt>
    <dgm:pt modelId="{ED41A2E6-F5D9-45CE-AB70-CC7129B7766D}" type="pres">
      <dgm:prSet presAssocID="{621504B9-189A-479E-B141-FB9361F5967A}" presName="hierRoot3" presStyleCnt="0"/>
      <dgm:spPr/>
    </dgm:pt>
    <dgm:pt modelId="{C99B1D53-5E40-45D5-91C7-130008CF71B3}" type="pres">
      <dgm:prSet presAssocID="{621504B9-189A-479E-B141-FB9361F5967A}" presName="composite3" presStyleCnt="0"/>
      <dgm:spPr/>
    </dgm:pt>
    <dgm:pt modelId="{FE7673ED-3C3B-4195-863A-88F45C1EDB39}" type="pres">
      <dgm:prSet presAssocID="{621504B9-189A-479E-B141-FB9361F5967A}" presName="background3" presStyleLbl="node3" presStyleIdx="2" presStyleCnt="4"/>
      <dgm:spPr/>
    </dgm:pt>
    <dgm:pt modelId="{667455D7-274C-49AB-A182-7621D1B49DD6}" type="pres">
      <dgm:prSet presAssocID="{621504B9-189A-479E-B141-FB9361F5967A}" presName="text3" presStyleLbl="fgAcc3" presStyleIdx="2" presStyleCnt="4" custScaleY="133843">
        <dgm:presLayoutVars>
          <dgm:chPref val="3"/>
        </dgm:presLayoutVars>
      </dgm:prSet>
      <dgm:spPr/>
      <dgm:t>
        <a:bodyPr/>
        <a:lstStyle/>
        <a:p>
          <a:endParaRPr lang="en-US"/>
        </a:p>
      </dgm:t>
    </dgm:pt>
    <dgm:pt modelId="{43F8D7C0-B053-4DB2-BC1D-E975EC6D125F}" type="pres">
      <dgm:prSet presAssocID="{621504B9-189A-479E-B141-FB9361F5967A}" presName="hierChild4" presStyleCnt="0"/>
      <dgm:spPr/>
    </dgm:pt>
    <dgm:pt modelId="{C6A5ADDF-1FDF-4821-9901-3EF43632185C}" type="pres">
      <dgm:prSet presAssocID="{1A021ABD-5FE4-4DB4-B99A-929D5E430F46}" presName="Name17" presStyleLbl="parChTrans1D3" presStyleIdx="3" presStyleCnt="4"/>
      <dgm:spPr/>
    </dgm:pt>
    <dgm:pt modelId="{7E986027-7A33-4704-AF67-5152DCFC94AC}" type="pres">
      <dgm:prSet presAssocID="{B28E9B51-E19E-49FF-B07B-112A590235F5}" presName="hierRoot3" presStyleCnt="0"/>
      <dgm:spPr/>
    </dgm:pt>
    <dgm:pt modelId="{D9650D84-D6F7-487D-A08F-2F4BD3134AE4}" type="pres">
      <dgm:prSet presAssocID="{B28E9B51-E19E-49FF-B07B-112A590235F5}" presName="composite3" presStyleCnt="0"/>
      <dgm:spPr/>
    </dgm:pt>
    <dgm:pt modelId="{F1A81AF8-E00F-4B5E-9AE8-4EB67E011C6E}" type="pres">
      <dgm:prSet presAssocID="{B28E9B51-E19E-49FF-B07B-112A590235F5}" presName="background3" presStyleLbl="node3" presStyleIdx="3" presStyleCnt="4"/>
      <dgm:spPr/>
    </dgm:pt>
    <dgm:pt modelId="{A290BE30-2874-44E4-8ADB-9F1404576888}" type="pres">
      <dgm:prSet presAssocID="{B28E9B51-E19E-49FF-B07B-112A590235F5}" presName="text3" presStyleLbl="fgAcc3" presStyleIdx="3" presStyleCnt="4" custScaleY="128300">
        <dgm:presLayoutVars>
          <dgm:chPref val="3"/>
        </dgm:presLayoutVars>
      </dgm:prSet>
      <dgm:spPr/>
    </dgm:pt>
    <dgm:pt modelId="{2FBC7B84-67BA-4FFF-9F9D-A155BA236953}" type="pres">
      <dgm:prSet presAssocID="{B28E9B51-E19E-49FF-B07B-112A590235F5}" presName="hierChild4" presStyleCnt="0"/>
      <dgm:spPr/>
    </dgm:pt>
  </dgm:ptLst>
  <dgm:cxnLst>
    <dgm:cxn modelId="{D5706E30-6F82-4BA5-B0B8-178A5981A5D8}" type="presOf" srcId="{5C0DD92E-5BF0-4FB0-9654-57F7CD054898}" destId="{CA76DABB-1B61-45EB-8A4E-5A4BD8A7A8ED}" srcOrd="0" destOrd="0" presId="urn:microsoft.com/office/officeart/2005/8/layout/hierarchy1"/>
    <dgm:cxn modelId="{A0D359B7-A0DE-40A4-9B09-AF98018E99AF}" type="presOf" srcId="{621504B9-189A-479E-B141-FB9361F5967A}" destId="{667455D7-274C-49AB-A182-7621D1B49DD6}" srcOrd="0" destOrd="0" presId="urn:microsoft.com/office/officeart/2005/8/layout/hierarchy1"/>
    <dgm:cxn modelId="{EB9AF484-35D7-4993-9FCB-B8CA76C3B25C}" type="presOf" srcId="{F6DADDAF-8721-413E-BB48-A0C48E25B78C}" destId="{B02F0253-0FBD-4601-A75A-09278C055AF7}" srcOrd="0" destOrd="0" presId="urn:microsoft.com/office/officeart/2005/8/layout/hierarchy1"/>
    <dgm:cxn modelId="{69736ECC-597C-45A9-8E3F-755C3C13E1B1}" type="presOf" srcId="{4E7FFFB8-5564-48F6-999A-A6947B9893C5}" destId="{390D8F7F-6B19-4B7A-A1AD-1F5B4543E946}" srcOrd="0" destOrd="0" presId="urn:microsoft.com/office/officeart/2005/8/layout/hierarchy1"/>
    <dgm:cxn modelId="{EC500165-0DFD-4BC4-9218-BC734C36E64B}" type="presOf" srcId="{1A021ABD-5FE4-4DB4-B99A-929D5E430F46}" destId="{C6A5ADDF-1FDF-4821-9901-3EF43632185C}" srcOrd="0" destOrd="0" presId="urn:microsoft.com/office/officeart/2005/8/layout/hierarchy1"/>
    <dgm:cxn modelId="{5C64A8DF-AA2F-4770-9C37-DB2570F8E683}" srcId="{AF1E030F-0EB1-4E88-8D25-D84906E197D0}" destId="{5C0DD92E-5BF0-4FB0-9654-57F7CD054898}" srcOrd="0" destOrd="0" parTransId="{856E4716-BF96-4160-972A-3560AC0DA9B4}" sibTransId="{B5411C49-B174-434A-8838-64CE59FB89DB}"/>
    <dgm:cxn modelId="{11910489-55DA-4600-8052-652E3D85D960}" type="presOf" srcId="{ABCE741F-15CC-43F4-9E6E-F2A6495A3738}" destId="{82E43F69-88FD-4C77-8448-E1D4054D5B42}" srcOrd="0" destOrd="0" presId="urn:microsoft.com/office/officeart/2005/8/layout/hierarchy1"/>
    <dgm:cxn modelId="{F0387439-1499-41B1-8381-AAD5288CE30B}" type="presOf" srcId="{B8B8A379-1556-44FA-8F50-647A7BB6BC1F}" destId="{4A9D295C-1FDB-45F5-BAD5-EC5E94553111}" srcOrd="0" destOrd="0" presId="urn:microsoft.com/office/officeart/2005/8/layout/hierarchy1"/>
    <dgm:cxn modelId="{B1103EBF-4AE3-458D-BFE6-233113FD1E4C}" type="presOf" srcId="{DDC33089-7769-4A22-9A3A-340CC3A915B2}" destId="{C3ECDC40-6330-4DF5-B18B-60FAF087C182}" srcOrd="0" destOrd="0" presId="urn:microsoft.com/office/officeart/2005/8/layout/hierarchy1"/>
    <dgm:cxn modelId="{9AA07669-2839-4FFB-A433-91507947BB7A}" type="presOf" srcId="{D14ED171-1EB6-4344-B7ED-88D9AF3D28A0}" destId="{F7202C38-AA11-4434-8603-7808D422C046}" srcOrd="0" destOrd="0" presId="urn:microsoft.com/office/officeart/2005/8/layout/hierarchy1"/>
    <dgm:cxn modelId="{FB323A14-7876-4D76-AD19-625EC78EEF8C}" type="presOf" srcId="{B28E9B51-E19E-49FF-B07B-112A590235F5}" destId="{A290BE30-2874-44E4-8ADB-9F1404576888}" srcOrd="0" destOrd="0" presId="urn:microsoft.com/office/officeart/2005/8/layout/hierarchy1"/>
    <dgm:cxn modelId="{BE1CA983-C1BD-4AD7-BA38-585762EBBCF3}" type="presOf" srcId="{92F7662B-B7DF-4327-A2AB-C465A1A68F6D}" destId="{D7FE952A-0B40-42C2-A7FC-B2559F15460E}" srcOrd="0" destOrd="0" presId="urn:microsoft.com/office/officeart/2005/8/layout/hierarchy1"/>
    <dgm:cxn modelId="{722660C1-833A-4ADE-B5A6-16EE6D2FC921}" srcId="{F6DADDAF-8721-413E-BB48-A0C48E25B78C}" destId="{B8B8A379-1556-44FA-8F50-647A7BB6BC1F}" srcOrd="0" destOrd="0" parTransId="{ABCE741F-15CC-43F4-9E6E-F2A6495A3738}" sibTransId="{6EBBA104-3FBF-4918-8E52-A0E340E9172F}"/>
    <dgm:cxn modelId="{4A1FE6FB-941D-4991-BB1E-6C647E396727}" type="presOf" srcId="{85FE1442-E09B-4A3B-973B-C7DD263027B0}" destId="{FDD34CA9-1D05-4A9A-946D-EF2F2081FD58}" srcOrd="0" destOrd="0" presId="urn:microsoft.com/office/officeart/2005/8/layout/hierarchy1"/>
    <dgm:cxn modelId="{1F84BA04-43E7-437B-AB41-6BAF9E70A918}" type="presOf" srcId="{AF1E030F-0EB1-4E88-8D25-D84906E197D0}" destId="{2BFB3832-798E-4750-885F-BDBF3E4014D2}" srcOrd="0" destOrd="0" presId="urn:microsoft.com/office/officeart/2005/8/layout/hierarchy1"/>
    <dgm:cxn modelId="{6344BC04-0656-4442-96D8-19340391C09A}" srcId="{92F7662B-B7DF-4327-A2AB-C465A1A68F6D}" destId="{B28E9B51-E19E-49FF-B07B-112A590235F5}" srcOrd="1" destOrd="0" parTransId="{1A021ABD-5FE4-4DB4-B99A-929D5E430F46}" sibTransId="{7ECB45D0-BAED-45AD-90C7-3B7B6BF880B1}"/>
    <dgm:cxn modelId="{59609CAE-A860-48D9-A54E-8B0848166D48}" srcId="{5C0DD92E-5BF0-4FB0-9654-57F7CD054898}" destId="{92F7662B-B7DF-4327-A2AB-C465A1A68F6D}" srcOrd="1" destOrd="0" parTransId="{4E7FFFB8-5564-48F6-999A-A6947B9893C5}" sibTransId="{7873EAEA-2276-451D-B3C8-4F3E3812B44C}"/>
    <dgm:cxn modelId="{893D6BF8-D55A-4E10-AA08-3DD41CDD0614}" srcId="{F6DADDAF-8721-413E-BB48-A0C48E25B78C}" destId="{D14ED171-1EB6-4344-B7ED-88D9AF3D28A0}" srcOrd="1" destOrd="0" parTransId="{9E98D113-CB83-47F1-BFD3-9109B85AE629}" sibTransId="{CE5A7E73-9965-446C-A7FA-375AE57A69C1}"/>
    <dgm:cxn modelId="{FAFF02B9-9890-439C-92FF-D9809B7E492F}" type="presOf" srcId="{9E98D113-CB83-47F1-BFD3-9109B85AE629}" destId="{BFA82102-6D28-44C7-BAE1-E28659DA9C37}" srcOrd="0" destOrd="0" presId="urn:microsoft.com/office/officeart/2005/8/layout/hierarchy1"/>
    <dgm:cxn modelId="{71C16F97-4532-4CE1-8D58-206512F6F911}" srcId="{5C0DD92E-5BF0-4FB0-9654-57F7CD054898}" destId="{F6DADDAF-8721-413E-BB48-A0C48E25B78C}" srcOrd="0" destOrd="0" parTransId="{85FE1442-E09B-4A3B-973B-C7DD263027B0}" sibTransId="{ADF32485-49A2-4275-A6E7-31C8A0A56525}"/>
    <dgm:cxn modelId="{8FC26E57-ACE7-4477-847B-F5BE0BCBF83C}" srcId="{92F7662B-B7DF-4327-A2AB-C465A1A68F6D}" destId="{621504B9-189A-479E-B141-FB9361F5967A}" srcOrd="0" destOrd="0" parTransId="{DDC33089-7769-4A22-9A3A-340CC3A915B2}" sibTransId="{93354C29-8E7E-48C1-A605-CBD960C4E437}"/>
    <dgm:cxn modelId="{78000DD0-1E7E-4A3F-90DE-F1484678F75F}" type="presParOf" srcId="{2BFB3832-798E-4750-885F-BDBF3E4014D2}" destId="{2CB46D27-BE2C-4606-AA77-93BB67220551}" srcOrd="0" destOrd="0" presId="urn:microsoft.com/office/officeart/2005/8/layout/hierarchy1"/>
    <dgm:cxn modelId="{130ECB7F-BE19-424E-AA1F-C3D112252C57}" type="presParOf" srcId="{2CB46D27-BE2C-4606-AA77-93BB67220551}" destId="{6DA1B6E0-ED08-419A-9145-864D4B671FF3}" srcOrd="0" destOrd="0" presId="urn:microsoft.com/office/officeart/2005/8/layout/hierarchy1"/>
    <dgm:cxn modelId="{02E5F147-BE34-45CE-ABA7-A2C11563544E}" type="presParOf" srcId="{6DA1B6E0-ED08-419A-9145-864D4B671FF3}" destId="{BBF28A21-60B1-4D6F-8424-9BF0C2BD27CF}" srcOrd="0" destOrd="0" presId="urn:microsoft.com/office/officeart/2005/8/layout/hierarchy1"/>
    <dgm:cxn modelId="{E3ADE356-4045-452E-B212-6AF743B67C94}" type="presParOf" srcId="{6DA1B6E0-ED08-419A-9145-864D4B671FF3}" destId="{CA76DABB-1B61-45EB-8A4E-5A4BD8A7A8ED}" srcOrd="1" destOrd="0" presId="urn:microsoft.com/office/officeart/2005/8/layout/hierarchy1"/>
    <dgm:cxn modelId="{4C6E4B03-6521-4BB1-8C4C-1CC0EE3431BD}" type="presParOf" srcId="{2CB46D27-BE2C-4606-AA77-93BB67220551}" destId="{B9F84BE4-3E87-42F5-8BF9-89F6DCECCA62}" srcOrd="1" destOrd="0" presId="urn:microsoft.com/office/officeart/2005/8/layout/hierarchy1"/>
    <dgm:cxn modelId="{8F8E7359-14F8-4839-B636-8A91F695193A}" type="presParOf" srcId="{B9F84BE4-3E87-42F5-8BF9-89F6DCECCA62}" destId="{FDD34CA9-1D05-4A9A-946D-EF2F2081FD58}" srcOrd="0" destOrd="0" presId="urn:microsoft.com/office/officeart/2005/8/layout/hierarchy1"/>
    <dgm:cxn modelId="{2064FB2A-3845-4FE6-A2C2-F8015ABF45CA}" type="presParOf" srcId="{B9F84BE4-3E87-42F5-8BF9-89F6DCECCA62}" destId="{7193A400-2E44-4A13-B445-E1CDD872C3D6}" srcOrd="1" destOrd="0" presId="urn:microsoft.com/office/officeart/2005/8/layout/hierarchy1"/>
    <dgm:cxn modelId="{D4687305-C389-4DB4-836E-99C54E17C0AC}" type="presParOf" srcId="{7193A400-2E44-4A13-B445-E1CDD872C3D6}" destId="{9CD119C9-3D53-4B51-9D3A-FEAB6F49F678}" srcOrd="0" destOrd="0" presId="urn:microsoft.com/office/officeart/2005/8/layout/hierarchy1"/>
    <dgm:cxn modelId="{C828BEAF-22DC-4C01-8E7A-8D20A43555EC}" type="presParOf" srcId="{9CD119C9-3D53-4B51-9D3A-FEAB6F49F678}" destId="{D7DAA960-895C-4F04-A8B0-5553B63E650E}" srcOrd="0" destOrd="0" presId="urn:microsoft.com/office/officeart/2005/8/layout/hierarchy1"/>
    <dgm:cxn modelId="{DDCB2F3C-89F6-48DC-BAA8-7B4A1B6C0528}" type="presParOf" srcId="{9CD119C9-3D53-4B51-9D3A-FEAB6F49F678}" destId="{B02F0253-0FBD-4601-A75A-09278C055AF7}" srcOrd="1" destOrd="0" presId="urn:microsoft.com/office/officeart/2005/8/layout/hierarchy1"/>
    <dgm:cxn modelId="{0984127C-1DD8-4F07-B502-363F67C62284}" type="presParOf" srcId="{7193A400-2E44-4A13-B445-E1CDD872C3D6}" destId="{5710B85F-A930-4271-9B25-940CBFD10F02}" srcOrd="1" destOrd="0" presId="urn:microsoft.com/office/officeart/2005/8/layout/hierarchy1"/>
    <dgm:cxn modelId="{018E721A-9B9F-46B5-8113-60931BCF1565}" type="presParOf" srcId="{5710B85F-A930-4271-9B25-940CBFD10F02}" destId="{82E43F69-88FD-4C77-8448-E1D4054D5B42}" srcOrd="0" destOrd="0" presId="urn:microsoft.com/office/officeart/2005/8/layout/hierarchy1"/>
    <dgm:cxn modelId="{0F74C78C-674C-47A0-9816-1D7CB96AF64B}" type="presParOf" srcId="{5710B85F-A930-4271-9B25-940CBFD10F02}" destId="{90914705-DA95-4275-84B4-61FC19C757FC}" srcOrd="1" destOrd="0" presId="urn:microsoft.com/office/officeart/2005/8/layout/hierarchy1"/>
    <dgm:cxn modelId="{81260A31-9537-4C0A-A5F4-45B422B230DD}" type="presParOf" srcId="{90914705-DA95-4275-84B4-61FC19C757FC}" destId="{7D224E1D-2A8F-489E-9089-30CE691A99F1}" srcOrd="0" destOrd="0" presId="urn:microsoft.com/office/officeart/2005/8/layout/hierarchy1"/>
    <dgm:cxn modelId="{46DDE75C-5E04-4E4A-8A7D-F93A611E9390}" type="presParOf" srcId="{7D224E1D-2A8F-489E-9089-30CE691A99F1}" destId="{03D8520C-4EE4-465E-AAA5-F1FF9009FC5F}" srcOrd="0" destOrd="0" presId="urn:microsoft.com/office/officeart/2005/8/layout/hierarchy1"/>
    <dgm:cxn modelId="{0D6879AF-3DC1-4AB8-B090-D2855AB6F220}" type="presParOf" srcId="{7D224E1D-2A8F-489E-9089-30CE691A99F1}" destId="{4A9D295C-1FDB-45F5-BAD5-EC5E94553111}" srcOrd="1" destOrd="0" presId="urn:microsoft.com/office/officeart/2005/8/layout/hierarchy1"/>
    <dgm:cxn modelId="{35BFCDA7-99E8-43F7-8888-E9004BD9CB89}" type="presParOf" srcId="{90914705-DA95-4275-84B4-61FC19C757FC}" destId="{5DF38DDF-EDB2-4B98-A880-776CB1F71D33}" srcOrd="1" destOrd="0" presId="urn:microsoft.com/office/officeart/2005/8/layout/hierarchy1"/>
    <dgm:cxn modelId="{93C971AC-71F2-43AF-A755-F6390A12A0BE}" type="presParOf" srcId="{5710B85F-A930-4271-9B25-940CBFD10F02}" destId="{BFA82102-6D28-44C7-BAE1-E28659DA9C37}" srcOrd="2" destOrd="0" presId="urn:microsoft.com/office/officeart/2005/8/layout/hierarchy1"/>
    <dgm:cxn modelId="{FF01B87B-3F9B-4E6B-AB62-85C758483760}" type="presParOf" srcId="{5710B85F-A930-4271-9B25-940CBFD10F02}" destId="{4F615912-74F0-45AD-9200-3D3C105BBB56}" srcOrd="3" destOrd="0" presId="urn:microsoft.com/office/officeart/2005/8/layout/hierarchy1"/>
    <dgm:cxn modelId="{84112D55-F7A0-46B3-812E-A7E330A8B3B9}" type="presParOf" srcId="{4F615912-74F0-45AD-9200-3D3C105BBB56}" destId="{8303ED23-AD8B-4C78-8A8D-9AF9330ACA5B}" srcOrd="0" destOrd="0" presId="urn:microsoft.com/office/officeart/2005/8/layout/hierarchy1"/>
    <dgm:cxn modelId="{F06EF7A7-F96A-4BD9-A7E8-AD5174A71E32}" type="presParOf" srcId="{8303ED23-AD8B-4C78-8A8D-9AF9330ACA5B}" destId="{4844C4C6-CE0D-4373-AC97-1DC5210DDEFD}" srcOrd="0" destOrd="0" presId="urn:microsoft.com/office/officeart/2005/8/layout/hierarchy1"/>
    <dgm:cxn modelId="{F80D2D55-5298-4F18-90BF-FF632E9F3946}" type="presParOf" srcId="{8303ED23-AD8B-4C78-8A8D-9AF9330ACA5B}" destId="{F7202C38-AA11-4434-8603-7808D422C046}" srcOrd="1" destOrd="0" presId="urn:microsoft.com/office/officeart/2005/8/layout/hierarchy1"/>
    <dgm:cxn modelId="{5DD4A931-F323-4D6D-BA6B-B33D318B73CA}" type="presParOf" srcId="{4F615912-74F0-45AD-9200-3D3C105BBB56}" destId="{D57A63F4-CF79-4407-82BB-335A190B1024}" srcOrd="1" destOrd="0" presId="urn:microsoft.com/office/officeart/2005/8/layout/hierarchy1"/>
    <dgm:cxn modelId="{B5DB8026-8E86-47AA-B7FA-5302CDF95228}" type="presParOf" srcId="{B9F84BE4-3E87-42F5-8BF9-89F6DCECCA62}" destId="{390D8F7F-6B19-4B7A-A1AD-1F5B4543E946}" srcOrd="2" destOrd="0" presId="urn:microsoft.com/office/officeart/2005/8/layout/hierarchy1"/>
    <dgm:cxn modelId="{C459EF86-B073-4B09-8EB4-86FDC4FF406C}" type="presParOf" srcId="{B9F84BE4-3E87-42F5-8BF9-89F6DCECCA62}" destId="{BF678EC4-5E25-4B20-927A-06917D55B75E}" srcOrd="3" destOrd="0" presId="urn:microsoft.com/office/officeart/2005/8/layout/hierarchy1"/>
    <dgm:cxn modelId="{C9F56D99-E3BC-4CA7-BFAC-BB21CB2D4130}" type="presParOf" srcId="{BF678EC4-5E25-4B20-927A-06917D55B75E}" destId="{5202CB90-1FD0-49C1-8765-3E8581B293BD}" srcOrd="0" destOrd="0" presId="urn:microsoft.com/office/officeart/2005/8/layout/hierarchy1"/>
    <dgm:cxn modelId="{A8FAB009-B720-45EB-A1DB-FDC58471BA2F}" type="presParOf" srcId="{5202CB90-1FD0-49C1-8765-3E8581B293BD}" destId="{FADDB7A3-83E7-49D6-84F7-510E4F712FEC}" srcOrd="0" destOrd="0" presId="urn:microsoft.com/office/officeart/2005/8/layout/hierarchy1"/>
    <dgm:cxn modelId="{008B471A-CF1E-401F-AA52-D5A0A605DF2B}" type="presParOf" srcId="{5202CB90-1FD0-49C1-8765-3E8581B293BD}" destId="{D7FE952A-0B40-42C2-A7FC-B2559F15460E}" srcOrd="1" destOrd="0" presId="urn:microsoft.com/office/officeart/2005/8/layout/hierarchy1"/>
    <dgm:cxn modelId="{EEA51609-3B7B-46B4-8BDF-248B3FF83173}" type="presParOf" srcId="{BF678EC4-5E25-4B20-927A-06917D55B75E}" destId="{39287F74-43B4-44DD-A3F1-6789E1694BCB}" srcOrd="1" destOrd="0" presId="urn:microsoft.com/office/officeart/2005/8/layout/hierarchy1"/>
    <dgm:cxn modelId="{493DF357-A954-409A-84BF-CD0C74DEC4C1}" type="presParOf" srcId="{39287F74-43B4-44DD-A3F1-6789E1694BCB}" destId="{C3ECDC40-6330-4DF5-B18B-60FAF087C182}" srcOrd="0" destOrd="0" presId="urn:microsoft.com/office/officeart/2005/8/layout/hierarchy1"/>
    <dgm:cxn modelId="{D8E0E93C-632B-472F-AC4B-C540BEBA8DD3}" type="presParOf" srcId="{39287F74-43B4-44DD-A3F1-6789E1694BCB}" destId="{ED41A2E6-F5D9-45CE-AB70-CC7129B7766D}" srcOrd="1" destOrd="0" presId="urn:microsoft.com/office/officeart/2005/8/layout/hierarchy1"/>
    <dgm:cxn modelId="{F908B9FA-3828-4A33-B41F-9CAD157F1803}" type="presParOf" srcId="{ED41A2E6-F5D9-45CE-AB70-CC7129B7766D}" destId="{C99B1D53-5E40-45D5-91C7-130008CF71B3}" srcOrd="0" destOrd="0" presId="urn:microsoft.com/office/officeart/2005/8/layout/hierarchy1"/>
    <dgm:cxn modelId="{573CB8A2-812C-480E-A3D5-8D59C57DC66C}" type="presParOf" srcId="{C99B1D53-5E40-45D5-91C7-130008CF71B3}" destId="{FE7673ED-3C3B-4195-863A-88F45C1EDB39}" srcOrd="0" destOrd="0" presId="urn:microsoft.com/office/officeart/2005/8/layout/hierarchy1"/>
    <dgm:cxn modelId="{F571D5FF-98F0-4B61-B2CA-6138E64FDCAB}" type="presParOf" srcId="{C99B1D53-5E40-45D5-91C7-130008CF71B3}" destId="{667455D7-274C-49AB-A182-7621D1B49DD6}" srcOrd="1" destOrd="0" presId="urn:microsoft.com/office/officeart/2005/8/layout/hierarchy1"/>
    <dgm:cxn modelId="{960E2989-27F1-482B-AC92-3998FA6A0566}" type="presParOf" srcId="{ED41A2E6-F5D9-45CE-AB70-CC7129B7766D}" destId="{43F8D7C0-B053-4DB2-BC1D-E975EC6D125F}" srcOrd="1" destOrd="0" presId="urn:microsoft.com/office/officeart/2005/8/layout/hierarchy1"/>
    <dgm:cxn modelId="{B12E31FD-1C41-4337-A55B-0162D2563E8B}" type="presParOf" srcId="{39287F74-43B4-44DD-A3F1-6789E1694BCB}" destId="{C6A5ADDF-1FDF-4821-9901-3EF43632185C}" srcOrd="2" destOrd="0" presId="urn:microsoft.com/office/officeart/2005/8/layout/hierarchy1"/>
    <dgm:cxn modelId="{6CEF8AF9-1AE8-4A7B-8F5F-8428CFF1D7F6}" type="presParOf" srcId="{39287F74-43B4-44DD-A3F1-6789E1694BCB}" destId="{7E986027-7A33-4704-AF67-5152DCFC94AC}" srcOrd="3" destOrd="0" presId="urn:microsoft.com/office/officeart/2005/8/layout/hierarchy1"/>
    <dgm:cxn modelId="{AA510931-134F-400D-861A-5DE97DA37553}" type="presParOf" srcId="{7E986027-7A33-4704-AF67-5152DCFC94AC}" destId="{D9650D84-D6F7-487D-A08F-2F4BD3134AE4}" srcOrd="0" destOrd="0" presId="urn:microsoft.com/office/officeart/2005/8/layout/hierarchy1"/>
    <dgm:cxn modelId="{631F9D59-CEA7-4765-8796-3A08A5CEBB91}" type="presParOf" srcId="{D9650D84-D6F7-487D-A08F-2F4BD3134AE4}" destId="{F1A81AF8-E00F-4B5E-9AE8-4EB67E011C6E}" srcOrd="0" destOrd="0" presId="urn:microsoft.com/office/officeart/2005/8/layout/hierarchy1"/>
    <dgm:cxn modelId="{55B614BF-D8A1-4416-B6B1-4A8D81FC539A}" type="presParOf" srcId="{D9650D84-D6F7-487D-A08F-2F4BD3134AE4}" destId="{A290BE30-2874-44E4-8ADB-9F1404576888}" srcOrd="1" destOrd="0" presId="urn:microsoft.com/office/officeart/2005/8/layout/hierarchy1"/>
    <dgm:cxn modelId="{7E9DDF99-E02B-416A-98D8-345A8564B84D}" type="presParOf" srcId="{7E986027-7A33-4704-AF67-5152DCFC94AC}" destId="{2FBC7B84-67BA-4FFF-9F9D-A155BA23695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A5ADDF-1FDF-4821-9901-3EF43632185C}">
      <dsp:nvSpPr>
        <dsp:cNvPr id="0" name=""/>
        <dsp:cNvSpPr/>
      </dsp:nvSpPr>
      <dsp:spPr>
        <a:xfrm>
          <a:off x="6116847" y="2985777"/>
          <a:ext cx="1048691" cy="499081"/>
        </a:xfrm>
        <a:custGeom>
          <a:avLst/>
          <a:gdLst/>
          <a:ahLst/>
          <a:cxnLst/>
          <a:rect l="0" t="0" r="0" b="0"/>
          <a:pathLst>
            <a:path>
              <a:moveTo>
                <a:pt x="0" y="0"/>
              </a:moveTo>
              <a:lnTo>
                <a:pt x="0" y="340109"/>
              </a:lnTo>
              <a:lnTo>
                <a:pt x="1048691" y="340109"/>
              </a:lnTo>
              <a:lnTo>
                <a:pt x="1048691" y="4990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CDC40-6330-4DF5-B18B-60FAF087C182}">
      <dsp:nvSpPr>
        <dsp:cNvPr id="0" name=""/>
        <dsp:cNvSpPr/>
      </dsp:nvSpPr>
      <dsp:spPr>
        <a:xfrm>
          <a:off x="5068155" y="2985777"/>
          <a:ext cx="1048691" cy="499081"/>
        </a:xfrm>
        <a:custGeom>
          <a:avLst/>
          <a:gdLst/>
          <a:ahLst/>
          <a:cxnLst/>
          <a:rect l="0" t="0" r="0" b="0"/>
          <a:pathLst>
            <a:path>
              <a:moveTo>
                <a:pt x="1048691" y="0"/>
              </a:moveTo>
              <a:lnTo>
                <a:pt x="1048691" y="340109"/>
              </a:lnTo>
              <a:lnTo>
                <a:pt x="0" y="340109"/>
              </a:lnTo>
              <a:lnTo>
                <a:pt x="0" y="4990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D8F7F-6B19-4B7A-A1AD-1F5B4543E946}">
      <dsp:nvSpPr>
        <dsp:cNvPr id="0" name=""/>
        <dsp:cNvSpPr/>
      </dsp:nvSpPr>
      <dsp:spPr>
        <a:xfrm>
          <a:off x="4019464" y="1090197"/>
          <a:ext cx="2097382" cy="499081"/>
        </a:xfrm>
        <a:custGeom>
          <a:avLst/>
          <a:gdLst/>
          <a:ahLst/>
          <a:cxnLst/>
          <a:rect l="0" t="0" r="0" b="0"/>
          <a:pathLst>
            <a:path>
              <a:moveTo>
                <a:pt x="0" y="0"/>
              </a:moveTo>
              <a:lnTo>
                <a:pt x="0" y="340109"/>
              </a:lnTo>
              <a:lnTo>
                <a:pt x="2097382" y="340109"/>
              </a:lnTo>
              <a:lnTo>
                <a:pt x="2097382" y="4990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82102-6D28-44C7-BAE1-E28659DA9C37}">
      <dsp:nvSpPr>
        <dsp:cNvPr id="0" name=""/>
        <dsp:cNvSpPr/>
      </dsp:nvSpPr>
      <dsp:spPr>
        <a:xfrm>
          <a:off x="1922081" y="2830878"/>
          <a:ext cx="1048691" cy="499081"/>
        </a:xfrm>
        <a:custGeom>
          <a:avLst/>
          <a:gdLst/>
          <a:ahLst/>
          <a:cxnLst/>
          <a:rect l="0" t="0" r="0" b="0"/>
          <a:pathLst>
            <a:path>
              <a:moveTo>
                <a:pt x="0" y="0"/>
              </a:moveTo>
              <a:lnTo>
                <a:pt x="0" y="340109"/>
              </a:lnTo>
              <a:lnTo>
                <a:pt x="1048691" y="340109"/>
              </a:lnTo>
              <a:lnTo>
                <a:pt x="1048691" y="4990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43F69-88FD-4C77-8448-E1D4054D5B42}">
      <dsp:nvSpPr>
        <dsp:cNvPr id="0" name=""/>
        <dsp:cNvSpPr/>
      </dsp:nvSpPr>
      <dsp:spPr>
        <a:xfrm>
          <a:off x="873390" y="2830878"/>
          <a:ext cx="1048691" cy="499081"/>
        </a:xfrm>
        <a:custGeom>
          <a:avLst/>
          <a:gdLst/>
          <a:ahLst/>
          <a:cxnLst/>
          <a:rect l="0" t="0" r="0" b="0"/>
          <a:pathLst>
            <a:path>
              <a:moveTo>
                <a:pt x="1048691" y="0"/>
              </a:moveTo>
              <a:lnTo>
                <a:pt x="1048691" y="340109"/>
              </a:lnTo>
              <a:lnTo>
                <a:pt x="0" y="340109"/>
              </a:lnTo>
              <a:lnTo>
                <a:pt x="0" y="4990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34CA9-1D05-4A9A-946D-EF2F2081FD58}">
      <dsp:nvSpPr>
        <dsp:cNvPr id="0" name=""/>
        <dsp:cNvSpPr/>
      </dsp:nvSpPr>
      <dsp:spPr>
        <a:xfrm>
          <a:off x="1922081" y="1090197"/>
          <a:ext cx="2097382" cy="499081"/>
        </a:xfrm>
        <a:custGeom>
          <a:avLst/>
          <a:gdLst/>
          <a:ahLst/>
          <a:cxnLst/>
          <a:rect l="0" t="0" r="0" b="0"/>
          <a:pathLst>
            <a:path>
              <a:moveTo>
                <a:pt x="2097382" y="0"/>
              </a:moveTo>
              <a:lnTo>
                <a:pt x="2097382" y="340109"/>
              </a:lnTo>
              <a:lnTo>
                <a:pt x="0" y="340109"/>
              </a:lnTo>
              <a:lnTo>
                <a:pt x="0" y="4990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28A21-60B1-4D6F-8424-9BF0C2BD27CF}">
      <dsp:nvSpPr>
        <dsp:cNvPr id="0" name=""/>
        <dsp:cNvSpPr/>
      </dsp:nvSpPr>
      <dsp:spPr>
        <a:xfrm>
          <a:off x="3161444" y="512"/>
          <a:ext cx="1716040" cy="1089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6DABB-1B61-45EB-8A4E-5A4BD8A7A8ED}">
      <dsp:nvSpPr>
        <dsp:cNvPr id="0" name=""/>
        <dsp:cNvSpPr/>
      </dsp:nvSpPr>
      <dsp:spPr>
        <a:xfrm>
          <a:off x="3352115" y="181649"/>
          <a:ext cx="1716040" cy="10896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Black" pitchFamily="34" charset="0"/>
            </a:rPr>
            <a:t>Types</a:t>
          </a:r>
          <a:endParaRPr lang="en-US" sz="2800" b="1" kern="1200" dirty="0">
            <a:latin typeface="Arial Black" pitchFamily="34" charset="0"/>
          </a:endParaRPr>
        </a:p>
      </dsp:txBody>
      <dsp:txXfrm>
        <a:off x="3352115" y="181649"/>
        <a:ext cx="1716040" cy="1089685"/>
      </dsp:txXfrm>
    </dsp:sp>
    <dsp:sp modelId="{D7DAA960-895C-4F04-A8B0-5553B63E650E}">
      <dsp:nvSpPr>
        <dsp:cNvPr id="0" name=""/>
        <dsp:cNvSpPr/>
      </dsp:nvSpPr>
      <dsp:spPr>
        <a:xfrm>
          <a:off x="1064061" y="1589279"/>
          <a:ext cx="1716040" cy="1241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F0253-0FBD-4601-A75A-09278C055AF7}">
      <dsp:nvSpPr>
        <dsp:cNvPr id="0" name=""/>
        <dsp:cNvSpPr/>
      </dsp:nvSpPr>
      <dsp:spPr>
        <a:xfrm>
          <a:off x="1254732" y="1770417"/>
          <a:ext cx="1716040" cy="12415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Aparajita" pitchFamily="34" charset="0"/>
              <a:cs typeface="Aparajita" pitchFamily="34" charset="0"/>
            </a:rPr>
            <a:t>On the basis of weak intensity</a:t>
          </a:r>
          <a:endParaRPr lang="en-US" sz="2400" b="1" kern="1200" dirty="0">
            <a:latin typeface="Aparajita" pitchFamily="34" charset="0"/>
            <a:cs typeface="Aparajita" pitchFamily="34" charset="0"/>
          </a:endParaRPr>
        </a:p>
      </dsp:txBody>
      <dsp:txXfrm>
        <a:off x="1254732" y="1770417"/>
        <a:ext cx="1716040" cy="1241598"/>
      </dsp:txXfrm>
    </dsp:sp>
    <dsp:sp modelId="{03D8520C-4EE4-465E-AAA5-F1FF9009FC5F}">
      <dsp:nvSpPr>
        <dsp:cNvPr id="0" name=""/>
        <dsp:cNvSpPr/>
      </dsp:nvSpPr>
      <dsp:spPr>
        <a:xfrm>
          <a:off x="15370" y="3329959"/>
          <a:ext cx="1716040" cy="1808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D295C-1FDB-45F5-BAD5-EC5E94553111}">
      <dsp:nvSpPr>
        <dsp:cNvPr id="0" name=""/>
        <dsp:cNvSpPr/>
      </dsp:nvSpPr>
      <dsp:spPr>
        <a:xfrm>
          <a:off x="206041" y="3511097"/>
          <a:ext cx="1716040" cy="18088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parajita" pitchFamily="34" charset="0"/>
              <a:cs typeface="Aparajita" pitchFamily="34" charset="0"/>
            </a:rPr>
            <a:t>Tropical disturbance</a:t>
          </a:r>
          <a:endParaRPr lang="en-US" sz="2700" b="1" kern="1200" dirty="0">
            <a:latin typeface="Aparajita" pitchFamily="34" charset="0"/>
            <a:cs typeface="Aparajita" pitchFamily="34" charset="0"/>
          </a:endParaRPr>
        </a:p>
      </dsp:txBody>
      <dsp:txXfrm>
        <a:off x="206041" y="3511097"/>
        <a:ext cx="1716040" cy="1808834"/>
      </dsp:txXfrm>
    </dsp:sp>
    <dsp:sp modelId="{4844C4C6-CE0D-4373-AC97-1DC5210DDEFD}">
      <dsp:nvSpPr>
        <dsp:cNvPr id="0" name=""/>
        <dsp:cNvSpPr/>
      </dsp:nvSpPr>
      <dsp:spPr>
        <a:xfrm>
          <a:off x="2112752" y="3329959"/>
          <a:ext cx="1716040" cy="18223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02C38-AA11-4434-8603-7808D422C046}">
      <dsp:nvSpPr>
        <dsp:cNvPr id="0" name=""/>
        <dsp:cNvSpPr/>
      </dsp:nvSpPr>
      <dsp:spPr>
        <a:xfrm>
          <a:off x="2303424" y="3511097"/>
          <a:ext cx="1716040" cy="18223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parajita" pitchFamily="34" charset="0"/>
              <a:cs typeface="Aparajita" pitchFamily="34" charset="0"/>
            </a:rPr>
            <a:t>Tropical Depression</a:t>
          </a:r>
          <a:endParaRPr lang="en-US" sz="2700" b="1" kern="1200" dirty="0">
            <a:latin typeface="Aparajita" pitchFamily="34" charset="0"/>
            <a:cs typeface="Aparajita" pitchFamily="34" charset="0"/>
          </a:endParaRPr>
        </a:p>
      </dsp:txBody>
      <dsp:txXfrm>
        <a:off x="2303424" y="3511097"/>
        <a:ext cx="1716040" cy="1822390"/>
      </dsp:txXfrm>
    </dsp:sp>
    <dsp:sp modelId="{FADDB7A3-83E7-49D6-84F7-510E4F712FEC}">
      <dsp:nvSpPr>
        <dsp:cNvPr id="0" name=""/>
        <dsp:cNvSpPr/>
      </dsp:nvSpPr>
      <dsp:spPr>
        <a:xfrm>
          <a:off x="5258826" y="1589279"/>
          <a:ext cx="1716040" cy="1396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E952A-0B40-42C2-A7FC-B2559F15460E}">
      <dsp:nvSpPr>
        <dsp:cNvPr id="0" name=""/>
        <dsp:cNvSpPr/>
      </dsp:nvSpPr>
      <dsp:spPr>
        <a:xfrm>
          <a:off x="5449498" y="1770417"/>
          <a:ext cx="1716040" cy="13964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Aparajita" pitchFamily="34" charset="0"/>
              <a:cs typeface="Aparajita" pitchFamily="34" charset="0"/>
            </a:rPr>
            <a:t>On the basis of strong and furious intensity</a:t>
          </a:r>
          <a:endParaRPr lang="en-US" sz="2400" b="1" kern="1200" dirty="0">
            <a:latin typeface="Aparajita" pitchFamily="34" charset="0"/>
            <a:cs typeface="Aparajita" pitchFamily="34" charset="0"/>
          </a:endParaRPr>
        </a:p>
      </dsp:txBody>
      <dsp:txXfrm>
        <a:off x="5449498" y="1770417"/>
        <a:ext cx="1716040" cy="1396497"/>
      </dsp:txXfrm>
    </dsp:sp>
    <dsp:sp modelId="{FE7673ED-3C3B-4195-863A-88F45C1EDB39}">
      <dsp:nvSpPr>
        <dsp:cNvPr id="0" name=""/>
        <dsp:cNvSpPr/>
      </dsp:nvSpPr>
      <dsp:spPr>
        <a:xfrm>
          <a:off x="4210135" y="3484858"/>
          <a:ext cx="1716040" cy="1458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455D7-274C-49AB-A182-7621D1B49DD6}">
      <dsp:nvSpPr>
        <dsp:cNvPr id="0" name=""/>
        <dsp:cNvSpPr/>
      </dsp:nvSpPr>
      <dsp:spPr>
        <a:xfrm>
          <a:off x="4400806" y="3665996"/>
          <a:ext cx="1716040" cy="14584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parajita" pitchFamily="34" charset="0"/>
              <a:cs typeface="Aparajita" pitchFamily="34" charset="0"/>
            </a:rPr>
            <a:t>Hurricane and typhoons</a:t>
          </a:r>
          <a:endParaRPr lang="en-US" sz="2700" b="1" kern="1200" dirty="0">
            <a:latin typeface="Aparajita" pitchFamily="34" charset="0"/>
            <a:cs typeface="Aparajita" pitchFamily="34" charset="0"/>
          </a:endParaRPr>
        </a:p>
      </dsp:txBody>
      <dsp:txXfrm>
        <a:off x="4400806" y="3665996"/>
        <a:ext cx="1716040" cy="1458467"/>
      </dsp:txXfrm>
    </dsp:sp>
    <dsp:sp modelId="{F1A81AF8-E00F-4B5E-9AE8-4EB67E011C6E}">
      <dsp:nvSpPr>
        <dsp:cNvPr id="0" name=""/>
        <dsp:cNvSpPr/>
      </dsp:nvSpPr>
      <dsp:spPr>
        <a:xfrm>
          <a:off x="6307518" y="3484858"/>
          <a:ext cx="1716040" cy="1398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0BE30-2874-44E4-8ADB-9F1404576888}">
      <dsp:nvSpPr>
        <dsp:cNvPr id="0" name=""/>
        <dsp:cNvSpPr/>
      </dsp:nvSpPr>
      <dsp:spPr>
        <a:xfrm>
          <a:off x="6498189" y="3665996"/>
          <a:ext cx="1716040" cy="13980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parajita" pitchFamily="34" charset="0"/>
              <a:cs typeface="Aparajita" pitchFamily="34" charset="0"/>
            </a:rPr>
            <a:t>Tornadoes</a:t>
          </a:r>
          <a:endParaRPr lang="en-US" sz="2700" b="1" kern="1200" dirty="0">
            <a:latin typeface="Aparajita" pitchFamily="34" charset="0"/>
            <a:cs typeface="Aparajita" pitchFamily="34" charset="0"/>
          </a:endParaRPr>
        </a:p>
      </dsp:txBody>
      <dsp:txXfrm>
        <a:off x="6498189" y="3665996"/>
        <a:ext cx="1716040" cy="13980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CEA3E6-EFED-45F5-86FA-AA2BB5E2B6F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EA3E6-EFED-45F5-86FA-AA2BB5E2B6F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EA3E6-EFED-45F5-86FA-AA2BB5E2B6F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EA3E6-EFED-45F5-86FA-AA2BB5E2B6F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EA3E6-EFED-45F5-86FA-AA2BB5E2B6FE}"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CEA3E6-EFED-45F5-86FA-AA2BB5E2B6FE}"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CEA3E6-EFED-45F5-86FA-AA2BB5E2B6FE}"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CEA3E6-EFED-45F5-86FA-AA2BB5E2B6FE}"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EA3E6-EFED-45F5-86FA-AA2BB5E2B6FE}"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EA3E6-EFED-45F5-86FA-AA2BB5E2B6FE}"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EA3E6-EFED-45F5-86FA-AA2BB5E2B6FE}"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EA3E6-EFED-45F5-86FA-AA2BB5E2B6FE}" type="datetimeFigureOut">
              <a:rPr lang="en-US" smtClean="0"/>
              <a:t>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D3667-B935-4785-9821-9F268757F6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066800"/>
            <a:ext cx="8686800" cy="5562600"/>
          </a:xfrm>
        </p:spPr>
        <p:txBody>
          <a:bodyPr>
            <a:normAutofit/>
          </a:bodyPr>
          <a:lstStyle/>
          <a:p>
            <a:endParaRPr lang="en-US" dirty="0">
              <a:solidFill>
                <a:schemeClr val="tx1"/>
              </a:solidFill>
              <a:latin typeface="Aparajita" pitchFamily="34" charset="0"/>
              <a:cs typeface="Aparajita" pitchFamily="34" charset="0"/>
            </a:endParaRPr>
          </a:p>
        </p:txBody>
      </p:sp>
      <p:pic>
        <p:nvPicPr>
          <p:cNvPr id="1026" name="Picture 2" descr="C:\Users\Tech\Downloads\cyclone-2-638.jpg"/>
          <p:cNvPicPr>
            <a:picLocks noChangeAspect="1" noChangeArrowheads="1"/>
          </p:cNvPicPr>
          <p:nvPr/>
        </p:nvPicPr>
        <p:blipFill>
          <a:blip r:embed="rId2" cstate="print"/>
          <a:srcRect/>
          <a:stretch>
            <a:fillRect/>
          </a:stretch>
        </p:blipFill>
        <p:spPr bwMode="auto">
          <a:xfrm>
            <a:off x="304800" y="381000"/>
            <a:ext cx="8686800" cy="6324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cyclones-7-638.jpg"/>
          <p:cNvPicPr>
            <a:picLocks noChangeAspect="1" noChangeArrowheads="1"/>
          </p:cNvPicPr>
          <p:nvPr/>
        </p:nvPicPr>
        <p:blipFill>
          <a:blip r:embed="rId2" cstate="print"/>
          <a:srcRect/>
          <a:stretch>
            <a:fillRect/>
          </a:stretch>
        </p:blipFill>
        <p:spPr bwMode="auto">
          <a:xfrm>
            <a:off x="304800" y="381001"/>
            <a:ext cx="8458200" cy="6019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cyclones-6-638.jpg"/>
          <p:cNvPicPr>
            <a:picLocks noChangeAspect="1" noChangeArrowheads="1"/>
          </p:cNvPicPr>
          <p:nvPr/>
        </p:nvPicPr>
        <p:blipFill>
          <a:blip r:embed="rId2" cstate="print"/>
          <a:srcRect/>
          <a:stretch>
            <a:fillRect/>
          </a:stretch>
        </p:blipFill>
        <p:spPr bwMode="auto">
          <a:xfrm>
            <a:off x="381000" y="304801"/>
            <a:ext cx="8458200" cy="6019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761999"/>
          </a:xfrm>
        </p:spPr>
        <p:txBody>
          <a:bodyPr>
            <a:normAutofit fontScale="90000"/>
          </a:bodyPr>
          <a:lstStyle/>
          <a:p>
            <a:r>
              <a:rPr lang="en-US" b="1" dirty="0" smtClean="0">
                <a:latin typeface="Arial Black" pitchFamily="34" charset="0"/>
              </a:rPr>
              <a:t>Anticyclone</a:t>
            </a:r>
            <a:endParaRPr lang="en-US" b="1" dirty="0">
              <a:latin typeface="Arial Black" pitchFamily="34" charset="0"/>
            </a:endParaRPr>
          </a:p>
        </p:txBody>
      </p:sp>
      <p:sp>
        <p:nvSpPr>
          <p:cNvPr id="3" name="Subtitle 2"/>
          <p:cNvSpPr>
            <a:spLocks noGrp="1"/>
          </p:cNvSpPr>
          <p:nvPr>
            <p:ph type="subTitle" idx="1"/>
          </p:nvPr>
        </p:nvSpPr>
        <p:spPr>
          <a:xfrm>
            <a:off x="228600" y="1447800"/>
            <a:ext cx="8686800" cy="4953000"/>
          </a:xfrm>
        </p:spPr>
        <p:txBody>
          <a:bodyPr>
            <a:normAutofit fontScale="92500" lnSpcReduction="10000"/>
          </a:bodyPr>
          <a:lstStyle/>
          <a:p>
            <a:pPr algn="l"/>
            <a:r>
              <a:rPr lang="en-US" b="1" dirty="0" smtClean="0">
                <a:solidFill>
                  <a:schemeClr val="tx1"/>
                </a:solidFill>
                <a:latin typeface="Aparajita" pitchFamily="34" charset="0"/>
                <a:cs typeface="Aparajita" pitchFamily="34" charset="0"/>
              </a:rPr>
              <a:t>General Characteristics</a:t>
            </a:r>
          </a:p>
          <a:p>
            <a:pPr algn="l"/>
            <a:r>
              <a:rPr lang="en-US" dirty="0" smtClean="0">
                <a:solidFill>
                  <a:schemeClr val="tx1"/>
                </a:solidFill>
                <a:latin typeface="Aparajita" pitchFamily="34" charset="0"/>
                <a:cs typeface="Aparajita" pitchFamily="34" charset="0"/>
              </a:rPr>
              <a:t>Surrounded by circular isobars anticyclone is such a wind system which has highest air pressure at the centre and lowest at the outer margin and winds blow from the centre outward in clockwise direction in northern hemisphere and anticlockwise in the southern hemisphere.</a:t>
            </a:r>
          </a:p>
          <a:p>
            <a:pPr algn="l"/>
            <a:r>
              <a:rPr lang="en-US" dirty="0" smtClean="0">
                <a:solidFill>
                  <a:schemeClr val="tx1"/>
                </a:solidFill>
                <a:latin typeface="Aparajita" pitchFamily="34" charset="0"/>
                <a:cs typeface="Aparajita" pitchFamily="34" charset="0"/>
              </a:rPr>
              <a:t>Thus, anticyclone are high pressure systems and more common in the sub-tropical high pressure belts but are practically absent in the equatorial regions.</a:t>
            </a:r>
          </a:p>
          <a:p>
            <a:pPr algn="l"/>
            <a:r>
              <a:rPr lang="en-US" dirty="0" smtClean="0">
                <a:solidFill>
                  <a:schemeClr val="tx1"/>
                </a:solidFill>
                <a:latin typeface="Aparajita" pitchFamily="34" charset="0"/>
                <a:cs typeface="Aparajita" pitchFamily="34" charset="0"/>
              </a:rPr>
              <a:t>They are associated with rainless weather. This is why anticyclone are called weather less phenomena.</a:t>
            </a:r>
            <a:endParaRPr lang="en-US" dirty="0">
              <a:solidFill>
                <a:schemeClr val="tx1"/>
              </a:solidFill>
              <a:latin typeface="Aparajita" pitchFamily="34" charset="0"/>
              <a:cs typeface="Aparajit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IMG_20200207_115954.jpg"/>
          <p:cNvPicPr>
            <a:picLocks noChangeAspect="1" noChangeArrowheads="1"/>
          </p:cNvPicPr>
          <p:nvPr/>
        </p:nvPicPr>
        <p:blipFill>
          <a:blip r:embed="rId2" cstate="print"/>
          <a:srcRect/>
          <a:stretch>
            <a:fillRect/>
          </a:stretch>
        </p:blipFill>
        <p:spPr bwMode="auto">
          <a:xfrm>
            <a:off x="228600" y="381000"/>
            <a:ext cx="8610600" cy="6248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Arial Black" pitchFamily="34" charset="0"/>
              </a:rPr>
              <a:t>Characteristics</a:t>
            </a:r>
            <a:endParaRPr lang="en-US" b="1" dirty="0">
              <a:latin typeface="Arial Black" pitchFamily="34" charset="0"/>
            </a:endParaRPr>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r>
              <a:rPr lang="en-US" dirty="0" smtClean="0">
                <a:latin typeface="Aparajita" pitchFamily="34" charset="0"/>
                <a:cs typeface="Aparajita" pitchFamily="34" charset="0"/>
              </a:rPr>
              <a:t>They are usually circular in shape but some times they also assume ‘V’ shape. There is maximum air pressure at the centre and it decrease outward. </a:t>
            </a:r>
          </a:p>
          <a:p>
            <a:r>
              <a:rPr lang="en-US" dirty="0" smtClean="0">
                <a:latin typeface="Aparajita" pitchFamily="34" charset="0"/>
                <a:cs typeface="Aparajita" pitchFamily="34" charset="0"/>
              </a:rPr>
              <a:t>The differences of pressure between the centre and periphery of anticyclone ranges between 10-20mb and some times it become 35mb.</a:t>
            </a:r>
          </a:p>
          <a:p>
            <a:r>
              <a:rPr lang="en-US" dirty="0" smtClean="0">
                <a:latin typeface="Aparajita" pitchFamily="34" charset="0"/>
                <a:cs typeface="Aparajita" pitchFamily="34" charset="0"/>
              </a:rPr>
              <a:t>They are much larger in size and area than temperate cyclones as their diameter is 75 per cent larger than that of the latter.</a:t>
            </a:r>
          </a:p>
          <a:p>
            <a:r>
              <a:rPr lang="en-US" dirty="0" smtClean="0">
                <a:latin typeface="Aparajita" pitchFamily="34" charset="0"/>
                <a:cs typeface="Aparajita" pitchFamily="34" charset="0"/>
              </a:rPr>
              <a:t>The track of anti cyclone is highly variable and unpredictable. They move very sluggishly and some times they become stationary over a particular place for few days.</a:t>
            </a:r>
          </a:p>
          <a:p>
            <a:r>
              <a:rPr lang="en-US" dirty="0" smtClean="0">
                <a:latin typeface="Aparajita" pitchFamily="34" charset="0"/>
                <a:cs typeface="Aparajita" pitchFamily="34" charset="0"/>
              </a:rPr>
              <a:t>The average velocity of anticyclone is 30-50 km per hour. </a:t>
            </a:r>
          </a:p>
          <a:p>
            <a:pPr>
              <a:buNone/>
            </a:pPr>
            <a:endParaRPr lang="en-US" dirty="0">
              <a:latin typeface="Aparajita" pitchFamily="34" charset="0"/>
              <a:cs typeface="Aparajit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i="1" dirty="0" smtClean="0"/>
              <a:t>Wind system</a:t>
            </a:r>
          </a:p>
          <a:p>
            <a:r>
              <a:rPr lang="en-US" b="1" i="1" dirty="0" smtClean="0"/>
              <a:t>Shape and size</a:t>
            </a:r>
          </a:p>
          <a:p>
            <a:r>
              <a:rPr lang="en-US" b="1" i="1" dirty="0" smtClean="0"/>
              <a:t>Temperature</a:t>
            </a:r>
          </a:p>
          <a:p>
            <a:r>
              <a:rPr lang="en-US" b="1" i="1" dirty="0" smtClean="0"/>
              <a:t>Weather condition</a:t>
            </a:r>
          </a:p>
          <a:p>
            <a:r>
              <a:rPr lang="en-US" b="1" i="1" dirty="0" smtClean="0"/>
              <a:t>Types</a:t>
            </a:r>
            <a:endParaRPr lang="en-US"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haroni" pitchFamily="2" charset="-79"/>
                <a:cs typeface="Aharoni" pitchFamily="2" charset="-79"/>
              </a:rPr>
              <a:t>Tropical Cyclones</a:t>
            </a:r>
            <a:endParaRPr lang="en-US" dirty="0"/>
          </a:p>
        </p:txBody>
      </p:sp>
      <p:sp>
        <p:nvSpPr>
          <p:cNvPr id="3" name="Content Placeholder 2"/>
          <p:cNvSpPr>
            <a:spLocks noGrp="1"/>
          </p:cNvSpPr>
          <p:nvPr>
            <p:ph idx="1"/>
          </p:nvPr>
        </p:nvSpPr>
        <p:spPr>
          <a:xfrm>
            <a:off x="228600" y="1143000"/>
            <a:ext cx="8458200" cy="5257800"/>
          </a:xfrm>
        </p:spPr>
        <p:txBody>
          <a:bodyPr>
            <a:normAutofit fontScale="62500" lnSpcReduction="20000"/>
          </a:bodyPr>
          <a:lstStyle/>
          <a:p>
            <a:r>
              <a:rPr lang="en-US" sz="4500" b="1" dirty="0" smtClean="0">
                <a:solidFill>
                  <a:schemeClr val="tx1"/>
                </a:solidFill>
              </a:rPr>
              <a:t>General Characteristics</a:t>
            </a:r>
          </a:p>
          <a:p>
            <a:r>
              <a:rPr lang="en-US" sz="4500" b="1" dirty="0" smtClean="0">
                <a:solidFill>
                  <a:schemeClr val="tx1"/>
                </a:solidFill>
                <a:latin typeface="Aparajita" pitchFamily="34" charset="0"/>
                <a:cs typeface="Aparajita" pitchFamily="34" charset="0"/>
              </a:rPr>
              <a:t>Cyclone </a:t>
            </a:r>
            <a:r>
              <a:rPr lang="en-US" sz="4500" dirty="0" smtClean="0">
                <a:solidFill>
                  <a:schemeClr val="tx1"/>
                </a:solidFill>
                <a:latin typeface="Aparajita" pitchFamily="34" charset="0"/>
                <a:cs typeface="Aparajita" pitchFamily="34" charset="0"/>
              </a:rPr>
              <a:t>developed in the region lying between the tropics of Capricorn and Cancer are called tropical cyclone, which are not regular and uniform like extra tropical or temperate cyclones.</a:t>
            </a:r>
          </a:p>
          <a:p>
            <a:r>
              <a:rPr lang="en-US" sz="4500" b="1" dirty="0" smtClean="0">
                <a:solidFill>
                  <a:schemeClr val="tx1"/>
                </a:solidFill>
                <a:latin typeface="Aparajita" pitchFamily="34" charset="0"/>
                <a:cs typeface="Aparajita" pitchFamily="34" charset="0"/>
              </a:rPr>
              <a:t>Size of tropical cyclone: </a:t>
            </a:r>
            <a:r>
              <a:rPr lang="en-US" sz="4500" dirty="0" smtClean="0">
                <a:solidFill>
                  <a:schemeClr val="tx1"/>
                </a:solidFill>
                <a:latin typeface="Aparajita" pitchFamily="34" charset="0"/>
                <a:cs typeface="Aparajita" pitchFamily="34" charset="0"/>
              </a:rPr>
              <a:t>Tropical cyclones varies considerably. On an average, their diameters range between 80km and 300km but some times they become so small to 50km or even less.</a:t>
            </a:r>
          </a:p>
          <a:p>
            <a:r>
              <a:rPr lang="en-US" sz="4500" b="1" dirty="0" smtClean="0">
                <a:solidFill>
                  <a:schemeClr val="tx1"/>
                </a:solidFill>
                <a:latin typeface="Aparajita" pitchFamily="34" charset="0"/>
                <a:cs typeface="Aparajita" pitchFamily="34" charset="0"/>
              </a:rPr>
              <a:t>Velocities: </a:t>
            </a:r>
            <a:r>
              <a:rPr lang="en-US" sz="4500" dirty="0" smtClean="0">
                <a:solidFill>
                  <a:schemeClr val="tx1"/>
                </a:solidFill>
                <a:latin typeface="Aparajita" pitchFamily="34" charset="0"/>
                <a:cs typeface="Aparajita" pitchFamily="34" charset="0"/>
              </a:rPr>
              <a:t>Weak cyclones move at the speed of about 32km per hour While hurricanes attain the velocity of 180km per hour or more.</a:t>
            </a:r>
          </a:p>
          <a:p>
            <a:r>
              <a:rPr lang="en-US" sz="4500" b="1" dirty="0" smtClean="0">
                <a:solidFill>
                  <a:schemeClr val="tx1"/>
                </a:solidFill>
                <a:latin typeface="Aparajita" pitchFamily="34" charset="0"/>
                <a:cs typeface="Aparajita" pitchFamily="34" charset="0"/>
              </a:rPr>
              <a:t>Tropical cyclone </a:t>
            </a:r>
            <a:r>
              <a:rPr lang="en-US" sz="4500" dirty="0" smtClean="0">
                <a:solidFill>
                  <a:schemeClr val="tx1"/>
                </a:solidFill>
                <a:latin typeface="Aparajita" pitchFamily="34" charset="0"/>
                <a:cs typeface="Aparajita" pitchFamily="34" charset="0"/>
              </a:rPr>
              <a:t>become more vigorous and move with very high velocity over the ocean and become weak and moving over land areas, and ultimately die when reaching the interior portion of the continents. This is why these cyclones affect only the coastal areas of the continents.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i="1" dirty="0" smtClean="0">
                <a:latin typeface="Angsana New" pitchFamily="18" charset="-34"/>
                <a:cs typeface="Angsana New" pitchFamily="18" charset="-34"/>
              </a:rPr>
              <a:t>Continued</a:t>
            </a:r>
            <a:endParaRPr lang="en-US" b="1" i="1" dirty="0">
              <a:latin typeface="Angsana New" pitchFamily="18" charset="-34"/>
              <a:cs typeface="Angsana New" pitchFamily="18" charset="-34"/>
            </a:endParaRPr>
          </a:p>
        </p:txBody>
      </p:sp>
      <p:sp>
        <p:nvSpPr>
          <p:cNvPr id="3" name="Content Placeholder 2"/>
          <p:cNvSpPr>
            <a:spLocks noGrp="1"/>
          </p:cNvSpPr>
          <p:nvPr>
            <p:ph idx="1"/>
          </p:nvPr>
        </p:nvSpPr>
        <p:spPr>
          <a:xfrm>
            <a:off x="457200" y="990600"/>
            <a:ext cx="8229600" cy="5562600"/>
          </a:xfrm>
        </p:spPr>
        <p:txBody>
          <a:bodyPr>
            <a:normAutofit fontScale="85000" lnSpcReduction="10000"/>
          </a:bodyPr>
          <a:lstStyle/>
          <a:p>
            <a:r>
              <a:rPr lang="en-US" dirty="0" smtClean="0">
                <a:latin typeface="Aparajita" pitchFamily="34" charset="0"/>
                <a:cs typeface="Aparajita" pitchFamily="34" charset="0"/>
              </a:rPr>
              <a:t>The center of the cyclone is characterized by extremely low pressure.</a:t>
            </a:r>
          </a:p>
          <a:p>
            <a:r>
              <a:rPr lang="en-US" dirty="0" smtClean="0">
                <a:latin typeface="Aparajita" pitchFamily="34" charset="0"/>
                <a:cs typeface="Aparajita" pitchFamily="34" charset="0"/>
              </a:rPr>
              <a:t>Like temperate cyclones, tropical cyclones are not characterized by temperature variations in their different parts because they have not have different fronts (Warm and cold fronts).</a:t>
            </a:r>
          </a:p>
          <a:p>
            <a:r>
              <a:rPr lang="en-US" dirty="0" smtClean="0">
                <a:latin typeface="Aparajita" pitchFamily="34" charset="0"/>
                <a:cs typeface="Aparajita" pitchFamily="34" charset="0"/>
              </a:rPr>
              <a:t>There are no different rainfall cells in the tropical cyclones as is the case of temperate cyclones and hence each part of the cyclones yields rainfall.</a:t>
            </a:r>
          </a:p>
          <a:p>
            <a:r>
              <a:rPr lang="en-US" dirty="0" smtClean="0">
                <a:latin typeface="Aparajita" pitchFamily="34" charset="0"/>
                <a:cs typeface="Aparajita" pitchFamily="34" charset="0"/>
              </a:rPr>
              <a:t>Tropical cyclones are not always mobile. But some times, they become stationary over a particular place for several days and yield heavy rainfall causing flood and disaster.</a:t>
            </a:r>
          </a:p>
          <a:p>
            <a:r>
              <a:rPr lang="en-US" dirty="0" smtClean="0">
                <a:latin typeface="Aparajita" pitchFamily="34" charset="0"/>
                <a:cs typeface="Aparajita" pitchFamily="34" charset="0"/>
              </a:rPr>
              <a:t>The tracks of tropical cyclone vary considerably in different parts. Normally they move from east to west under the influence of trade winds. </a:t>
            </a:r>
          </a:p>
          <a:p>
            <a:endParaRPr lang="en-US" dirty="0">
              <a:latin typeface="Aparajita" pitchFamily="34" charset="0"/>
              <a:cs typeface="Aparajit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i="1" dirty="0" smtClean="0">
                <a:latin typeface="Angsana New" pitchFamily="18" charset="-34"/>
                <a:cs typeface="Angsana New" pitchFamily="18" charset="-34"/>
              </a:rPr>
              <a:t>Continued</a:t>
            </a:r>
            <a:endParaRPr lang="en-US" b="1" i="1" dirty="0">
              <a:latin typeface="Angsana New" pitchFamily="18" charset="-34"/>
              <a:cs typeface="Angsana New" pitchFamily="18" charset="-34"/>
            </a:endParaRPr>
          </a:p>
        </p:txBody>
      </p:sp>
      <p:sp>
        <p:nvSpPr>
          <p:cNvPr id="3" name="Content Placeholder 2"/>
          <p:cNvSpPr>
            <a:spLocks noGrp="1"/>
          </p:cNvSpPr>
          <p:nvPr>
            <p:ph idx="1"/>
          </p:nvPr>
        </p:nvSpPr>
        <p:spPr>
          <a:xfrm>
            <a:off x="304800" y="1219200"/>
            <a:ext cx="8382000" cy="5181600"/>
          </a:xfrm>
        </p:spPr>
        <p:txBody>
          <a:bodyPr>
            <a:normAutofit fontScale="92500" lnSpcReduction="10000"/>
          </a:bodyPr>
          <a:lstStyle/>
          <a:p>
            <a:r>
              <a:rPr lang="en-US" dirty="0" smtClean="0">
                <a:latin typeface="Aparajita" pitchFamily="34" charset="0"/>
                <a:cs typeface="Aparajita" pitchFamily="34" charset="0"/>
              </a:rPr>
              <a:t>Tropical cyclones are confined to a particular period of the year, mainly during summer seasons. The frequency and affected areas of tropical cyclones are far less than those of the temperate cyclones.</a:t>
            </a:r>
          </a:p>
          <a:p>
            <a:r>
              <a:rPr lang="en-US" b="1" dirty="0" smtClean="0">
                <a:latin typeface="Aharoni" pitchFamily="2" charset="-79"/>
                <a:cs typeface="Aharoni" pitchFamily="2" charset="-79"/>
              </a:rPr>
              <a:t>          Types of Tropical Cyclone</a:t>
            </a:r>
          </a:p>
          <a:p>
            <a:r>
              <a:rPr lang="en-US" dirty="0" smtClean="0">
                <a:latin typeface="Aparajita" pitchFamily="34" charset="0"/>
                <a:cs typeface="Aparajita" pitchFamily="34" charset="0"/>
              </a:rPr>
              <a:t>It may be pointed out that tropical cyclones are so varied in size, weather conditions and their general characteristics that no two cyclones are identical and therefore it become very difficult to classify them into certain categories.</a:t>
            </a:r>
          </a:p>
          <a:p>
            <a:r>
              <a:rPr lang="en-US" dirty="0" smtClean="0">
                <a:latin typeface="Aparajita" pitchFamily="34" charset="0"/>
                <a:cs typeface="Aparajita" pitchFamily="34" charset="0"/>
              </a:rPr>
              <a:t>Generally, they are divided into 4 major types</a:t>
            </a:r>
            <a:r>
              <a:rPr lang="en-US" dirty="0" smtClean="0"/>
              <a:t> </a:t>
            </a:r>
            <a:r>
              <a:rPr lang="en-US" dirty="0" smtClean="0">
                <a:latin typeface="Aparajita" pitchFamily="34" charset="0"/>
                <a:cs typeface="Aparajita" pitchFamily="34" charset="0"/>
              </a:rPr>
              <a:t>on basis of intensity.</a:t>
            </a:r>
          </a:p>
          <a:p>
            <a:endParaRPr lang="en-US" b="1" dirty="0" smtClean="0">
              <a:latin typeface="Aharoni" pitchFamily="2" charset="-79"/>
              <a:cs typeface="Aharoni" pitchFamily="2" charset="-79"/>
            </a:endParaRPr>
          </a:p>
          <a:p>
            <a:endParaRPr lang="en-US" dirty="0" smtClean="0">
              <a:latin typeface="Aparajita" pitchFamily="34" charset="0"/>
              <a:cs typeface="Aparajita" pitchFamily="34" charset="0"/>
            </a:endParaRP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Aharoni" pitchFamily="2" charset="-79"/>
                <a:cs typeface="Aharoni" pitchFamily="2" charset="-79"/>
              </a:rPr>
              <a:t>Types of Tropical Cyclone</a:t>
            </a:r>
            <a:endParaRPr lang="en-US" b="1" dirty="0">
              <a:latin typeface="Aharoni" pitchFamily="2" charset="-79"/>
              <a:cs typeface="Aharoni" pitchFamily="2" charset="-79"/>
            </a:endParaRPr>
          </a:p>
        </p:txBody>
      </p:sp>
      <p:graphicFrame>
        <p:nvGraphicFramePr>
          <p:cNvPr id="4" name="Content Placeholder 3"/>
          <p:cNvGraphicFramePr>
            <a:graphicFrameLocks noGrp="1"/>
          </p:cNvGraphicFramePr>
          <p:nvPr>
            <p:ph idx="1"/>
          </p:nvPr>
        </p:nvGraphicFramePr>
        <p:xfrm>
          <a:off x="457200" y="10668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rial Black" pitchFamily="34" charset="0"/>
              </a:rPr>
              <a:t>Origin of tropical cyclone</a:t>
            </a:r>
            <a:endParaRPr lang="en-US" b="1" dirty="0">
              <a:latin typeface="Arial Black" pitchFamily="34" charset="0"/>
            </a:endParaRPr>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smtClean="0">
                <a:latin typeface="Aparajita" pitchFamily="34" charset="0"/>
                <a:cs typeface="Aparajita" pitchFamily="34" charset="0"/>
              </a:rPr>
              <a:t>There is no commonly acceptable viewpoint for the origin of tropical cyclones because the exact mechanism of the formation and development of these cyclones could not be properly understood as yet. </a:t>
            </a:r>
          </a:p>
          <a:p>
            <a:r>
              <a:rPr lang="en-US" dirty="0" smtClean="0">
                <a:latin typeface="Aparajita" pitchFamily="34" charset="0"/>
                <a:cs typeface="Aparajita" pitchFamily="34" charset="0"/>
              </a:rPr>
              <a:t>According to the advocates of frontal theory all types of cyclones originate because of frontogenesis.</a:t>
            </a:r>
          </a:p>
          <a:p>
            <a:r>
              <a:rPr lang="en-US" dirty="0" smtClean="0">
                <a:latin typeface="Aparajita" pitchFamily="34" charset="0"/>
                <a:cs typeface="Aparajita" pitchFamily="34" charset="0"/>
              </a:rPr>
              <a:t>Inspite of the absence of two contrasting air masses in the equatorial region fronts are formed due to meeting of land and sea winds.</a:t>
            </a:r>
          </a:p>
          <a:p>
            <a:r>
              <a:rPr lang="en-US" dirty="0" smtClean="0">
                <a:latin typeface="Aparajita" pitchFamily="34" charset="0"/>
                <a:cs typeface="Aparajita" pitchFamily="34" charset="0"/>
              </a:rPr>
              <a:t>The frontal concept of the origin of tropical cyclones is no longer acceptable because tropical cyclone in no case are related to fronts.</a:t>
            </a:r>
          </a:p>
          <a:p>
            <a:r>
              <a:rPr lang="en-US" dirty="0" smtClean="0">
                <a:latin typeface="Aparajita" pitchFamily="34" charset="0"/>
                <a:cs typeface="Aparajita" pitchFamily="34" charset="0"/>
              </a:rPr>
              <a:t>In fact, tropical cyclone is like a heat engine which is energized by the latent heat of condensation.</a:t>
            </a:r>
          </a:p>
          <a:p>
            <a:r>
              <a:rPr lang="en-US" dirty="0" smtClean="0">
                <a:latin typeface="Aparajita" pitchFamily="34" charset="0"/>
                <a:cs typeface="Aparajita" pitchFamily="34" charset="0"/>
              </a:rPr>
              <a:t>On an average, tropical cyclone are formed due to development of low pressure of thermal origin.</a:t>
            </a:r>
          </a:p>
          <a:p>
            <a:r>
              <a:rPr lang="en-US" dirty="0" smtClean="0">
                <a:latin typeface="Aparajita" pitchFamily="34" charset="0"/>
                <a:cs typeface="Aparajita" pitchFamily="34" charset="0"/>
              </a:rPr>
              <a:t>The develop when the following requirements are fulfilled.</a:t>
            </a:r>
          </a:p>
          <a:p>
            <a:endParaRPr lang="en-US" dirty="0" smtClean="0">
              <a:latin typeface="Aparajita" pitchFamily="34" charset="0"/>
              <a:cs typeface="Aparajita" pitchFamily="34" charset="0"/>
            </a:endParaRPr>
          </a:p>
          <a:p>
            <a:endParaRPr lang="en-US" dirty="0" smtClean="0">
              <a:latin typeface="Aparajita" pitchFamily="34" charset="0"/>
              <a:cs typeface="Aparajita" pitchFamily="34"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i="1" dirty="0" smtClean="0"/>
              <a:t>Continued</a:t>
            </a:r>
            <a:endParaRPr lang="en-US" b="1" i="1" dirty="0"/>
          </a:p>
        </p:txBody>
      </p:sp>
      <p:sp>
        <p:nvSpPr>
          <p:cNvPr id="3" name="Content Placeholder 2"/>
          <p:cNvSpPr>
            <a:spLocks noGrp="1"/>
          </p:cNvSpPr>
          <p:nvPr>
            <p:ph idx="1"/>
          </p:nvPr>
        </p:nvSpPr>
        <p:spPr>
          <a:xfrm>
            <a:off x="228600" y="838200"/>
            <a:ext cx="8458200" cy="5715000"/>
          </a:xfrm>
        </p:spPr>
        <p:txBody>
          <a:bodyPr>
            <a:normAutofit fontScale="92500" lnSpcReduction="20000"/>
          </a:bodyPr>
          <a:lstStyle/>
          <a:p>
            <a:r>
              <a:rPr lang="en-US" dirty="0" smtClean="0">
                <a:latin typeface="Aparajita" pitchFamily="34" charset="0"/>
                <a:cs typeface="Aparajita" pitchFamily="34" charset="0"/>
              </a:rPr>
              <a:t>There should be continuous supply of abundant warm and moist air. Without doubt tropical cyclones originate over warm oceans having surface temperature of 27°C during summer season.</a:t>
            </a:r>
          </a:p>
          <a:p>
            <a:r>
              <a:rPr lang="en-US" dirty="0" smtClean="0">
                <a:latin typeface="Aparajita" pitchFamily="34" charset="0"/>
                <a:cs typeface="Aparajita" pitchFamily="34" charset="0"/>
              </a:rPr>
              <a:t>Higher value of coriolis force is required for the origin of these cyclones. </a:t>
            </a:r>
          </a:p>
          <a:p>
            <a:r>
              <a:rPr lang="en-US" dirty="0" smtClean="0">
                <a:latin typeface="Aparajita" pitchFamily="34" charset="0"/>
                <a:cs typeface="Aparajita" pitchFamily="34" charset="0"/>
              </a:rPr>
              <a:t>It is apparent that tropical cyclones are practically absent in a belt of 5°-8° wide on both sides of the equator where coriolis force is minimum.</a:t>
            </a:r>
          </a:p>
          <a:p>
            <a:r>
              <a:rPr lang="en-US" dirty="0" smtClean="0">
                <a:latin typeface="Aparajita" pitchFamily="34" charset="0"/>
                <a:cs typeface="Aparajita" pitchFamily="34" charset="0"/>
              </a:rPr>
              <a:t>It means that cyclone circulation of air is caused due to deflection in wind direction resulting from coriolis force.</a:t>
            </a:r>
          </a:p>
          <a:p>
            <a:r>
              <a:rPr lang="en-US" dirty="0" smtClean="0">
                <a:latin typeface="Aparajita" pitchFamily="34" charset="0"/>
                <a:cs typeface="Aparajita" pitchFamily="34" charset="0"/>
              </a:rPr>
              <a:t>Majority of the tropical cyclones originate within a belt of 5°-20° latitudes in the western part of the oceans.</a:t>
            </a:r>
          </a:p>
          <a:p>
            <a:r>
              <a:rPr lang="en-US" dirty="0" smtClean="0">
                <a:latin typeface="Aparajita" pitchFamily="34" charset="0"/>
                <a:cs typeface="Aparajita" pitchFamily="34" charset="0"/>
              </a:rPr>
              <a:t>They are associated with inter-tropical convergence (ITC) which extends from 5°-30° North during summer season.</a:t>
            </a:r>
            <a:endParaRPr lang="en-US" dirty="0">
              <a:latin typeface="Aparajita" pitchFamily="34" charset="0"/>
              <a:cs typeface="Aparajit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smtClean="0">
                <a:latin typeface="Aharoni" pitchFamily="2" charset="-79"/>
                <a:cs typeface="Aharoni" pitchFamily="2" charset="-79"/>
              </a:rPr>
              <a:t>Weather Condition Associated with tropical cyclones</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latin typeface="Aparajita" pitchFamily="34" charset="0"/>
                <a:cs typeface="Aparajita" pitchFamily="34" charset="0"/>
              </a:rPr>
              <a:t>The arrival of tropical cyclones at a particular place is heralded by sudden increase in air temperature and wind velocity, marked decrease in air pressure, appearance of cirrus or cirrostratus clouds in the sky, and emergence of high waves in the oceans. </a:t>
            </a:r>
          </a:p>
          <a:p>
            <a:r>
              <a:rPr lang="en-US" dirty="0" smtClean="0">
                <a:latin typeface="Aparajita" pitchFamily="34" charset="0"/>
                <a:cs typeface="Aparajita" pitchFamily="34" charset="0"/>
              </a:rPr>
              <a:t>Then the cloud are thickened and become cumulonimbus which yield heavy rains.</a:t>
            </a:r>
          </a:p>
          <a:p>
            <a:r>
              <a:rPr lang="en-US" dirty="0" smtClean="0">
                <a:latin typeface="Aparajita" pitchFamily="34" charset="0"/>
                <a:cs typeface="Aparajita" pitchFamily="34" charset="0"/>
              </a:rPr>
              <a:t>The visibility becomes zero because the sky is overcast with thick and dark thunder clouds.</a:t>
            </a:r>
            <a:endParaRPr lang="en-US" dirty="0">
              <a:latin typeface="Aparajita" pitchFamily="34" charset="0"/>
              <a:cs typeface="Aparajit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Aharoni" pitchFamily="2" charset="-79"/>
                <a:cs typeface="Aharoni" pitchFamily="2" charset="-79"/>
              </a:rPr>
              <a:t>Distribution of tropical cyclone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990600"/>
            <a:ext cx="8229600" cy="5135563"/>
          </a:xfrm>
        </p:spPr>
        <p:txBody>
          <a:bodyPr/>
          <a:lstStyle/>
          <a:p>
            <a:r>
              <a:rPr lang="en-US" b="1" i="1" dirty="0" smtClean="0"/>
              <a:t>North Atlantic Ocean</a:t>
            </a:r>
          </a:p>
          <a:p>
            <a:r>
              <a:rPr lang="en-US" b="1" i="1" dirty="0" smtClean="0"/>
              <a:t>North Pacific Ocean</a:t>
            </a:r>
          </a:p>
          <a:p>
            <a:r>
              <a:rPr lang="en-US" b="1" i="1" dirty="0" smtClean="0"/>
              <a:t>South- West North Pacific Ocean</a:t>
            </a:r>
          </a:p>
          <a:p>
            <a:r>
              <a:rPr lang="en-US" b="1" i="1" dirty="0" smtClean="0"/>
              <a:t>South Pacific Ocean</a:t>
            </a:r>
          </a:p>
          <a:p>
            <a:r>
              <a:rPr lang="en-US" b="1" i="1" dirty="0" smtClean="0"/>
              <a:t>North Indian Ocean</a:t>
            </a:r>
          </a:p>
          <a:p>
            <a:r>
              <a:rPr lang="en-US" b="1" i="1" dirty="0" smtClean="0"/>
              <a:t>South Indian Ocean</a:t>
            </a:r>
            <a:endParaRPr lang="en-US" b="1"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994</Words>
  <Application>Microsoft Office PowerPoint</Application>
  <PresentationFormat>On-screen Show (4:3)</PresentationFormat>
  <Paragraphs>69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Tropical Cyclones</vt:lpstr>
      <vt:lpstr>Continued</vt:lpstr>
      <vt:lpstr>Continued</vt:lpstr>
      <vt:lpstr>Types of Tropical Cyclone</vt:lpstr>
      <vt:lpstr>Origin of tropical cyclone</vt:lpstr>
      <vt:lpstr>Continued</vt:lpstr>
      <vt:lpstr>Weather Condition Associated with tropical cyclones</vt:lpstr>
      <vt:lpstr>Distribution of tropical cyclone</vt:lpstr>
      <vt:lpstr>Slide 10</vt:lpstr>
      <vt:lpstr>Slide 11</vt:lpstr>
      <vt:lpstr>Anticyclone</vt:lpstr>
      <vt:lpstr>Slide 13</vt:lpstr>
      <vt:lpstr>Characteristics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Cyclones</dc:title>
  <dc:creator>Tech</dc:creator>
  <cp:lastModifiedBy>Tech</cp:lastModifiedBy>
  <cp:revision>17</cp:revision>
  <dcterms:created xsi:type="dcterms:W3CDTF">2020-02-07T04:33:15Z</dcterms:created>
  <dcterms:modified xsi:type="dcterms:W3CDTF">2020-02-07T06:55:57Z</dcterms:modified>
</cp:coreProperties>
</file>